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sldIdLst>
    <p:sldId id="256" r:id="rId6"/>
  </p:sldIdLst>
  <p:sldSz cx="9906000" cy="6858000" type="A4"/>
  <p:notesSz cx="7105650" cy="10236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2"/>
    <a:srgbClr val="95C11F"/>
    <a:srgbClr val="006D64"/>
    <a:srgbClr val="54B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9740" autoAdjust="0"/>
    <p:restoredTop sz="93295" autoAdjust="0"/>
  </p:normalViewPr>
  <p:slideViewPr>
    <p:cSldViewPr>
      <p:cViewPr>
        <p:scale>
          <a:sx n="95" d="100"/>
          <a:sy n="95" d="100"/>
        </p:scale>
        <p:origin x="784" y="-1228"/>
      </p:cViewPr>
      <p:guideLst>
        <p:guide orient="horz" pos="2160"/>
        <p:guide pos="312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9115" cy="513588"/>
          </a:xfrm>
          <a:prstGeom prst="rect">
            <a:avLst/>
          </a:prstGeom>
        </p:spPr>
        <p:txBody>
          <a:bodyPr vert="horz" lIns="94809" tIns="47404" rIns="94809" bIns="47404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4892" y="0"/>
            <a:ext cx="3079115" cy="513588"/>
          </a:xfrm>
          <a:prstGeom prst="rect">
            <a:avLst/>
          </a:prstGeom>
        </p:spPr>
        <p:txBody>
          <a:bodyPr vert="horz" lIns="94809" tIns="47404" rIns="94809" bIns="47404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19/01/2022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8863" y="1279525"/>
            <a:ext cx="4987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09" tIns="47404" rIns="94809" bIns="4740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566" y="4926171"/>
            <a:ext cx="5684520" cy="4030504"/>
          </a:xfrm>
          <a:prstGeom prst="rect">
            <a:avLst/>
          </a:prstGeom>
        </p:spPr>
        <p:txBody>
          <a:bodyPr vert="horz" lIns="94809" tIns="47404" rIns="94809" bIns="4740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2615"/>
            <a:ext cx="3079115" cy="513587"/>
          </a:xfrm>
          <a:prstGeom prst="rect">
            <a:avLst/>
          </a:prstGeom>
        </p:spPr>
        <p:txBody>
          <a:bodyPr vert="horz" lIns="94809" tIns="47404" rIns="94809" bIns="47404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892" y="9722615"/>
            <a:ext cx="3079115" cy="513587"/>
          </a:xfrm>
          <a:prstGeom prst="rect">
            <a:avLst/>
          </a:prstGeom>
        </p:spPr>
        <p:txBody>
          <a:bodyPr vert="horz" lIns="94809" tIns="47404" rIns="94809" bIns="47404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8863" y="1279525"/>
            <a:ext cx="4987925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SILVER 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38C-0513-424D-9F07-ACE2DBD6F96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9038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19/01/2022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19/01/2022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19/01/2022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19/01/2022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19/01/2022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19/01/2022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19/01/2022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19/01/2022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19/01/2022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19/01/2022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19/01/2022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19/01/2022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21" y="-27384"/>
            <a:ext cx="9908521" cy="688538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960" y="-171400"/>
            <a:ext cx="2058895" cy="1224136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-1235242" y="7555832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8974" y="-223993"/>
            <a:ext cx="2058895" cy="117897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9863" y="5760"/>
            <a:ext cx="4393077" cy="493752"/>
          </a:xfrm>
          <a:prstGeom prst="round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chemeClr val="bg1"/>
                </a:solidFill>
              </a:rPr>
              <a:t>ALLERGY INFORMATION</a:t>
            </a:r>
            <a:r>
              <a:rPr lang="en-GB" sz="800" dirty="0">
                <a:solidFill>
                  <a:schemeClr val="bg1"/>
                </a:solidFill>
              </a:rPr>
              <a:t>: </a:t>
            </a:r>
            <a:r>
              <a:rPr lang="en-GB" sz="750" dirty="0">
                <a:solidFill>
                  <a:schemeClr val="bg1"/>
                </a:solidFill>
              </a:rPr>
              <a:t>If your child has an allergy or intolerance please ask a member of the catering team for information. If your child has a school lunch and has a food allergy or intolerance you will be asked to complete a form to ensure we have the necessary information to cater for your child.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744">
            <a:off x="8280377" y="-67593"/>
            <a:ext cx="1438703" cy="587199"/>
          </a:xfrm>
          <a:prstGeom prst="rect">
            <a:avLst/>
          </a:prstGeom>
        </p:spPr>
      </p:pic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909355"/>
              </p:ext>
            </p:extLst>
          </p:nvPr>
        </p:nvGraphicFramePr>
        <p:xfrm>
          <a:off x="79429" y="600986"/>
          <a:ext cx="8928992" cy="6244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9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1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6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6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67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17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8521"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Monday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Tuesday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Wednesday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Thursday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Friday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955">
                <a:tc rowSpan="5"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Week 1</a:t>
                      </a:r>
                    </a:p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21/02/22</a:t>
                      </a:r>
                    </a:p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14/03/22</a:t>
                      </a:r>
                    </a:p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18/04/22</a:t>
                      </a:r>
                    </a:p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09/05/22</a:t>
                      </a:r>
                    </a:p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06/06/22</a:t>
                      </a:r>
                    </a:p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27/06/22</a:t>
                      </a:r>
                    </a:p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18/07/22</a:t>
                      </a:r>
                    </a:p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  <a:p>
                      <a:pPr algn="ctr"/>
                      <a:endParaRPr lang="en-GB" sz="700" b="1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Option 1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Tomato and Vegetable Pasta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Ham and Cheese Pizza with Wedges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Roast Chicken, Roast Potatoes and Gravy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Chicken Curry with Rice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Breaded Fish with Chips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2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Option 2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Spanish Omelette with New Potatoes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 and Tomato Pizza with Wedges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 Wellington, Roast Potatoes and Gravy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Broccoli and Cheese Pasta Bake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Vegan Mexican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Rollwith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Chips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3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Option 3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Jacket Potato with Cheese and or Beans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Tuna Mayonnaise Baguette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Jacket Potato with Cheese or Tuna Mayonnaise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Ham Baguette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Jacket Potato with Cheese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367681"/>
                  </a:ext>
                </a:extLst>
              </a:tr>
              <a:tr h="27103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Vegetables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Peas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Rainbow Slaw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Sweetcorn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Mixed Salad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Broccoli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Cabbage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Green Beans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Carrots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Baked Beans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Peas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247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Dessert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Carrot and Courgette Cake with Custard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Apple and Raisin Flapjack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Vanilla Shortbread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Orange and Cinnamon Cookie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Peaches and Ice Cream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694"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Week 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28/02/22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21/03/22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25/04/22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16/05/22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13/06/22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04/07/22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1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1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  <a:p>
                      <a:pPr marL="0" algn="ctr" defTabSz="914400" rtl="0" eaLnBrk="1" latinLnBrk="0" hangingPunct="1"/>
                      <a:endParaRPr lang="en-GB" sz="700" b="1" kern="12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GB" sz="700" b="1" kern="12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Option 1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Macaroni Cheese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Spaghetti Bolognaise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Roast Chicken, Stuffing, Roast Potatoes and Gravy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BBQ Chicken Pizza with Wedges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Fish Fingers with Chips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2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Option 2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 Curry with Rice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Vegan Spaghetti Bolognaise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Roasted Quorn, Stuffing, Roast Potatoes and Gravy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Vegan Burger in a Bun with Wedges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 and Bean Pasty with Chips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4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Option 3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Jacket Potato with Cheese and or Beans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 Baguette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Jacket Potato with Cheese or Beans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Jacket Potato with Cheese and or Beans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Ham Baguette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048854"/>
                  </a:ext>
                </a:extLst>
              </a:tr>
              <a:tr h="281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Vegetables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Cauliflower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Sweetcorn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Mixed Vegetable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Green Beans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Peas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Carrots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Broccoli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Sweetcorn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Baked Beans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Peas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3227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Dessert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Apple and Berry Crumble with Custard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Lemon Drizzle Cake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Apple, Cheese and Biscuits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Chocolate and Beetroot Brownie with Chocolate Sauce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err="1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Oaty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Cookie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6955">
                <a:tc rowSpan="5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00" b="1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Week 3</a:t>
                      </a:r>
                    </a:p>
                    <a:p>
                      <a:pPr marL="0" algn="ctr" defTabSz="914400" rtl="0" eaLnBrk="1" latinLnBrk="0" hangingPunct="1"/>
                      <a:endParaRPr lang="en-GB" sz="1000" b="1" kern="12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GB" sz="1000" b="1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07/03/22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000" b="1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28/03/22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000" b="1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02/05/22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000" b="1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23/05/22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000" b="1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20/06/22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000" b="1" kern="120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11/07/22</a:t>
                      </a:r>
                      <a:endParaRPr lang="en-GB" sz="1000" b="1" kern="12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GB" sz="1000" b="1" kern="12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GB" sz="700" b="1" kern="12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GB" sz="700" b="1" kern="12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GB" sz="700" b="1" kern="12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GB" sz="700" b="1" kern="12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GB" sz="700" b="0" kern="12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Option 1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 and Tomato Pizza with Potatoes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Beef Lasagne with Garlic Slice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Roast Chicken, Stuffing Roast Potatoes and Gravy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Pork Sausage in a Roll with Wedges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Fish Fingers with Chips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41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Option 2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Falafel with Lemon and Herb Cous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Cous</a:t>
                      </a:r>
                      <a:endParaRPr lang="en-GB" sz="900" kern="12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 Lasagne with Garlic Slice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Roast Quorn Fillet, Stuffing Roast Potatoes and Gravy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Vegan Sausage in a Roll with Wedges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 and Pepper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Fritatta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with Chips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836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Option 3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Jacket Potato with Cheese and or Beans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Ham Baguette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Jacket Potato with Cheese and or Tuna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Jacket Potato with Beans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 Baguette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912812"/>
                  </a:ext>
                </a:extLst>
              </a:tr>
              <a:tr h="29836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Vegetables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Green Beans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Carrot and Beetroot Slaw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Sweetcorn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Coleslaw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Carrots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Broccoli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Sweetcorn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Tomato Salad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Baked Beans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Peas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91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Dessert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Lemon and Berry Cake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Raspberry Jelly with Mandarins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Ice Cream with Berry Sauce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Pineapple Loaf with Custard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Chocolate Shortbread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 rot="21162827">
            <a:off x="4700597" y="-26993"/>
            <a:ext cx="1742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54BCEB"/>
                </a:solidFill>
                <a:latin typeface="Myriad Pro" panose="020B0503030403020204" pitchFamily="34" charset="0"/>
              </a:rPr>
              <a:t>Stapleford</a:t>
            </a:r>
          </a:p>
          <a:p>
            <a:pPr algn="ctr"/>
            <a:r>
              <a:rPr lang="en-GB" sz="1200" b="1" dirty="0">
                <a:solidFill>
                  <a:srgbClr val="54BCEB"/>
                </a:solidFill>
                <a:latin typeface="Myriad Pro" panose="020B0503030403020204" pitchFamily="34" charset="0"/>
              </a:rPr>
              <a:t>Spring/Summer Menu 2022</a:t>
            </a:r>
          </a:p>
        </p:txBody>
      </p:sp>
    </p:spTree>
    <p:extLst>
      <p:ext uri="{BB962C8B-B14F-4D97-AF65-F5344CB8AC3E}">
        <p14:creationId xmlns:p14="http://schemas.microsoft.com/office/powerpoint/2010/main" val="1676108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44daa782-f5eb-4b1d-9e96-5b2bf63ae0ae" ContentTypeId="0x01010052FFBB5F4ECAC345B68EA5B0F012F2CB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053289-19df-4a0d-ba79-24174fdaa722">
      <Value>2</Value>
    </TaxCatchAll>
    <e72ff13f1b664d099034ef488b8ed406 xmlns="84053289-19df-4a0d-ba79-24174fdaa722">
      <Terms xmlns="http://schemas.microsoft.com/office/infopath/2007/PartnerControls">
        <TermInfo xmlns="http://schemas.microsoft.com/office/infopath/2007/PartnerControls">
          <TermName xmlns="http://schemas.microsoft.com/office/infopath/2007/PartnerControls">CaterLink</TermName>
          <TermId xmlns="http://schemas.microsoft.com/office/infopath/2007/PartnerControls">6b7c7025-ee94-469a-84b5-af43f06be2f7</TermId>
        </TermInfo>
      </Terms>
    </e72ff13f1b664d099034ef488b8ed406>
    <Category xmlns="fde98e28-7625-451c-8c53-44dda40a03da">Other</Category>
    <Sector xmlns="fde98e28-7625-451c-8c53-44dda40a03da">Secondary</Sector>
    <Season xmlns="fde98e28-7625-451c-8c53-44dda40a03da" xsi:nil="true"/>
    <Description0 xmlns="fde98e28-7625-451c-8c53-44dda40a03da">Template - Weekly Menu Cycle (to be printed on plain paper)</Description0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CaterLink Library" ma:contentTypeID="0x01010052FFBB5F4ECAC345B68EA5B0F012F2CB001D2DD4021E51ED469CD64ECCA14AA431" ma:contentTypeVersion="17" ma:contentTypeDescription="" ma:contentTypeScope="" ma:versionID="fd127ddd02a0ba9c1541c8ea31bbc3b9">
  <xsd:schema xmlns:xsd="http://www.w3.org/2001/XMLSchema" xmlns:xs="http://www.w3.org/2001/XMLSchema" xmlns:p="http://schemas.microsoft.com/office/2006/metadata/properties" xmlns:ns2="84053289-19df-4a0d-ba79-24174fdaa722" xmlns:ns3="fde98e28-7625-451c-8c53-44dda40a03da" targetNamespace="http://schemas.microsoft.com/office/2006/metadata/properties" ma:root="true" ma:fieldsID="6c68bff28220322ca83ed96fa0b2f089" ns2:_="" ns3:_="">
    <xsd:import namespace="84053289-19df-4a0d-ba79-24174fdaa722"/>
    <xsd:import namespace="fde98e28-7625-451c-8c53-44dda40a03da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e72ff13f1b664d099034ef488b8ed406" minOccurs="0"/>
                <xsd:element ref="ns3:Sector" minOccurs="0"/>
                <xsd:element ref="ns3:Category" minOccurs="0"/>
                <xsd:element ref="ns3:Season" minOccurs="0"/>
                <xsd:element ref="ns3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53289-19df-4a0d-ba79-24174fdaa722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4dd14cfc-4989-4c77-a8f5-968de01c02bd}" ma:internalName="TaxCatchAll" ma:showField="CatchAllData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4dd14cfc-4989-4c77-a8f5-968de01c02bd}" ma:internalName="TaxCatchAllLabel" ma:readOnly="true" ma:showField="CatchAllDataLabel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72ff13f1b664d099034ef488b8ed406" ma:index="11" nillable="true" ma:taxonomy="true" ma:internalName="e72ff13f1b664d099034ef488b8ed406" ma:taxonomyFieldName="Company_x0020_Metadata" ma:displayName="Company-Metadata" ma:readOnly="false" ma:default="2;#CaterLink|6b7c7025-ee94-469a-84b5-af43f06be2f7" ma:fieldId="{e72ff13f-1b66-4d09-9034-ef488b8ed406}" ma:taxonomyMulti="true" ma:sspId="44daa782-f5eb-4b1d-9e96-5b2bf63ae0ae" ma:termSetId="1ccc5a69-7d96-4eaa-b490-024d0e35738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98e28-7625-451c-8c53-44dda40a03da" elementFormDefault="qualified">
    <xsd:import namespace="http://schemas.microsoft.com/office/2006/documentManagement/types"/>
    <xsd:import namespace="http://schemas.microsoft.com/office/infopath/2007/PartnerControls"/>
    <xsd:element name="Sector" ma:index="13" nillable="true" ma:displayName="Sector" ma:format="Dropdown" ma:internalName="Sector" ma:readOnly="false">
      <xsd:simpleType>
        <xsd:restriction base="dms:Choice">
          <xsd:enumeration value="Primary"/>
          <xsd:enumeration value="Secondary"/>
          <xsd:enumeration value="College"/>
        </xsd:restriction>
      </xsd:simpleType>
    </xsd:element>
    <xsd:element name="Category" ma:index="14" nillable="true" ma:displayName="Category" ma:format="Dropdown" ma:internalName="Category">
      <xsd:simpleType>
        <xsd:restriction base="dms:Choice">
          <xsd:enumeration value="Destination Days"/>
          <xsd:enumeration value="Discovery Days"/>
          <xsd:enumeration value="Food Offers"/>
          <xsd:enumeration value="Foodie Facts"/>
          <xsd:enumeration value="Impulse Promotions"/>
          <xsd:enumeration value="Loyalty Posters"/>
          <xsd:enumeration value="Meal Deal"/>
          <xsd:enumeration value="Menu Flyers"/>
          <xsd:enumeration value="Other"/>
          <xsd:enumeration value="Pop Up"/>
          <xsd:enumeration value="Provenance"/>
          <xsd:enumeration value="QR Codes"/>
          <xsd:enumeration value="Useful Images"/>
        </xsd:restriction>
      </xsd:simpleType>
    </xsd:element>
    <xsd:element name="Season" ma:index="15" nillable="true" ma:displayName="Season" ma:format="Dropdown" ma:hidden="true" ma:internalName="Season" ma:readOnly="false">
      <xsd:simpleType>
        <xsd:restriction base="dms:Choice">
          <xsd:enumeration value="Spring"/>
          <xsd:enumeration value="Summer"/>
          <xsd:enumeration value="Autumn"/>
          <xsd:enumeration value="Winter"/>
        </xsd:restriction>
      </xsd:simpleType>
    </xsd:element>
    <xsd:element name="Description0" ma:index="16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368634-8872-4DB1-B9B5-5E3EB5036161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38B72B72-EFE2-4371-B500-B2B9B1CA3EDB}">
  <ds:schemaRefs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fde98e28-7625-451c-8c53-44dda40a03da"/>
    <ds:schemaRef ds:uri="http://schemas.microsoft.com/office/2006/documentManagement/types"/>
    <ds:schemaRef ds:uri="84053289-19df-4a0d-ba79-24174fdaa722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DDEB18C1-AF1D-4CE1-9301-75787EDEAF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053289-19df-4a0d-ba79-24174fdaa722"/>
    <ds:schemaRef ds:uri="fde98e28-7625-451c-8c53-44dda40a0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3788</TotalTime>
  <Words>463</Words>
  <Application>Microsoft Office PowerPoint</Application>
  <PresentationFormat>A4 Paper (210x297 mm)</PresentationFormat>
  <Paragraphs>151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Myriad Pro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Carolyn Camy</cp:lastModifiedBy>
  <cp:revision>326</cp:revision>
  <cp:lastPrinted>2016-09-26T10:17:33Z</cp:lastPrinted>
  <dcterms:created xsi:type="dcterms:W3CDTF">2014-08-19T19:35:20Z</dcterms:created>
  <dcterms:modified xsi:type="dcterms:W3CDTF">2022-01-19T17:06:24Z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0x01010052FFBB5F4ECAC345B68EA5B0F012F2CB001D2DD4021E51ED469CD64ECCA14AA431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