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Lst>
  <p:sldSz cx="7562850" cy="106886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95">
          <p15:clr>
            <a:srgbClr val="A4A3A4"/>
          </p15:clr>
        </p15:guide>
        <p15:guide id="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UNDON, Tara 3752" initials="DT3" lastIdx="6" clrIdx="0">
    <p:extLst/>
  </p:cmAuthor>
  <p:cmAuthor id="2" name="Dan Barrett" initials="DB" lastIdx="0" clrIdx="1"/>
  <p:cmAuthor id="3" name="PARSONS, Karen 2462" initials="PK2" lastIdx="1" clrIdx="2">
    <p:extLst>
      <p:ext uri="{19B8F6BF-5375-455C-9EA6-DF929625EA0E}">
        <p15:presenceInfo xmlns:p15="http://schemas.microsoft.com/office/powerpoint/2012/main" userId="S-1-5-21-2081589353-4291220852-1671008342-274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3ECAD"/>
    <a:srgbClr val="18BD27"/>
    <a:srgbClr val="E70524"/>
    <a:srgbClr val="0808CE"/>
    <a:srgbClr val="E79624"/>
    <a:srgbClr val="0C0B4C"/>
    <a:srgbClr val="85CAEF"/>
    <a:srgbClr val="009ADC"/>
    <a:srgbClr val="0F7AB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2" autoAdjust="0"/>
    <p:restoredTop sz="93883" autoAdjust="0"/>
  </p:normalViewPr>
  <p:slideViewPr>
    <p:cSldViewPr snapToGrid="0" snapToObjects="1" showGuides="1">
      <p:cViewPr varScale="1">
        <p:scale>
          <a:sx n="69" d="100"/>
          <a:sy n="69" d="100"/>
        </p:scale>
        <p:origin x="1368" y="48"/>
      </p:cViewPr>
      <p:guideLst>
        <p:guide orient="horz" pos="3695"/>
        <p:guide/>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7214" y="3320407"/>
            <a:ext cx="6428423" cy="2291129"/>
          </a:xfrm>
        </p:spPr>
        <p:txBody>
          <a:bodyPr/>
          <a:lstStyle/>
          <a:p>
            <a:r>
              <a:rPr lang="en-GB"/>
              <a:t>Click to edit Master title style</a:t>
            </a:r>
            <a:endParaRPr lang="en-US"/>
          </a:p>
        </p:txBody>
      </p:sp>
      <p:sp>
        <p:nvSpPr>
          <p:cNvPr id="3" name="Subtitle 2"/>
          <p:cNvSpPr>
            <a:spLocks noGrp="1"/>
          </p:cNvSpPr>
          <p:nvPr>
            <p:ph type="subTitle" idx="1"/>
          </p:nvPr>
        </p:nvSpPr>
        <p:spPr>
          <a:xfrm>
            <a:off x="1134428" y="6056895"/>
            <a:ext cx="5293995" cy="2731541"/>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636D1967-BF36-9F44-9520-659F510E9F39}" type="datetimeFigureOut">
              <a:rPr lang="en-US" smtClean="0"/>
              <a:t>10/3/2021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542DCD-0BDC-0D48-BAA0-E0D06E4E032F}" type="slidenum">
              <a:rPr lang="en-US" smtClean="0"/>
              <a:t>‹#›</a:t>
            </a:fld>
            <a:endParaRPr lang="en-US" dirty="0"/>
          </a:p>
        </p:txBody>
      </p:sp>
    </p:spTree>
    <p:extLst>
      <p:ext uri="{BB962C8B-B14F-4D97-AF65-F5344CB8AC3E}">
        <p14:creationId xmlns:p14="http://schemas.microsoft.com/office/powerpoint/2010/main" val="2950935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36D1967-BF36-9F44-9520-659F510E9F39}" type="datetimeFigureOut">
              <a:rPr lang="en-US" smtClean="0"/>
              <a:t>10/3/2021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542DCD-0BDC-0D48-BAA0-E0D06E4E032F}" type="slidenum">
              <a:rPr lang="en-US" smtClean="0"/>
              <a:t>‹#›</a:t>
            </a:fld>
            <a:endParaRPr lang="en-US" dirty="0"/>
          </a:p>
        </p:txBody>
      </p:sp>
    </p:spTree>
    <p:extLst>
      <p:ext uri="{BB962C8B-B14F-4D97-AF65-F5344CB8AC3E}">
        <p14:creationId xmlns:p14="http://schemas.microsoft.com/office/powerpoint/2010/main" val="3896346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535084" y="668040"/>
            <a:ext cx="1407530" cy="1421440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312493" y="668040"/>
            <a:ext cx="4096544" cy="1421440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36D1967-BF36-9F44-9520-659F510E9F39}" type="datetimeFigureOut">
              <a:rPr lang="en-US" smtClean="0"/>
              <a:t>10/3/2021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542DCD-0BDC-0D48-BAA0-E0D06E4E032F}" type="slidenum">
              <a:rPr lang="en-US" smtClean="0"/>
              <a:t>‹#›</a:t>
            </a:fld>
            <a:endParaRPr lang="en-US" dirty="0"/>
          </a:p>
        </p:txBody>
      </p:sp>
    </p:spTree>
    <p:extLst>
      <p:ext uri="{BB962C8B-B14F-4D97-AF65-F5344CB8AC3E}">
        <p14:creationId xmlns:p14="http://schemas.microsoft.com/office/powerpoint/2010/main" val="433806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36D1967-BF36-9F44-9520-659F510E9F39}" type="datetimeFigureOut">
              <a:rPr lang="en-US" smtClean="0"/>
              <a:t>10/3/2021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542DCD-0BDC-0D48-BAA0-E0D06E4E032F}" type="slidenum">
              <a:rPr lang="en-US" smtClean="0"/>
              <a:t>‹#›</a:t>
            </a:fld>
            <a:endParaRPr lang="en-US" dirty="0"/>
          </a:p>
        </p:txBody>
      </p:sp>
    </p:spTree>
    <p:extLst>
      <p:ext uri="{BB962C8B-B14F-4D97-AF65-F5344CB8AC3E}">
        <p14:creationId xmlns:p14="http://schemas.microsoft.com/office/powerpoint/2010/main" val="2308610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97413" y="6868441"/>
            <a:ext cx="6428423" cy="2122882"/>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597413" y="4530301"/>
            <a:ext cx="6428423" cy="233813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36D1967-BF36-9F44-9520-659F510E9F39}" type="datetimeFigureOut">
              <a:rPr lang="en-US" smtClean="0"/>
              <a:t>10/3/2021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542DCD-0BDC-0D48-BAA0-E0D06E4E032F}" type="slidenum">
              <a:rPr lang="en-US" smtClean="0"/>
              <a:t>‹#›</a:t>
            </a:fld>
            <a:endParaRPr lang="en-US" dirty="0"/>
          </a:p>
        </p:txBody>
      </p:sp>
    </p:spTree>
    <p:extLst>
      <p:ext uri="{BB962C8B-B14F-4D97-AF65-F5344CB8AC3E}">
        <p14:creationId xmlns:p14="http://schemas.microsoft.com/office/powerpoint/2010/main" val="3507447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312493" y="3887003"/>
            <a:ext cx="2752037" cy="1099544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3190577" y="3887003"/>
            <a:ext cx="2752037" cy="1099544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636D1967-BF36-9F44-9520-659F510E9F39}" type="datetimeFigureOut">
              <a:rPr lang="en-US" smtClean="0"/>
              <a:t>10/3/2021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542DCD-0BDC-0D48-BAA0-E0D06E4E032F}" type="slidenum">
              <a:rPr lang="en-US" smtClean="0"/>
              <a:t>‹#›</a:t>
            </a:fld>
            <a:endParaRPr lang="en-US" dirty="0"/>
          </a:p>
        </p:txBody>
      </p:sp>
    </p:spTree>
    <p:extLst>
      <p:ext uri="{BB962C8B-B14F-4D97-AF65-F5344CB8AC3E}">
        <p14:creationId xmlns:p14="http://schemas.microsoft.com/office/powerpoint/2010/main" val="3855493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78143" y="428041"/>
            <a:ext cx="6806565" cy="178144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378143" y="2392573"/>
            <a:ext cx="3341572" cy="9971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378143" y="3389684"/>
            <a:ext cx="3341572" cy="61583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3841823" y="2392573"/>
            <a:ext cx="3342885" cy="9971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3841823" y="3389684"/>
            <a:ext cx="3342885" cy="61583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636D1967-BF36-9F44-9520-659F510E9F39}" type="datetimeFigureOut">
              <a:rPr lang="en-US" smtClean="0"/>
              <a:t>10/3/2021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7542DCD-0BDC-0D48-BAA0-E0D06E4E032F}" type="slidenum">
              <a:rPr lang="en-US" smtClean="0"/>
              <a:t>‹#›</a:t>
            </a:fld>
            <a:endParaRPr lang="en-US" dirty="0"/>
          </a:p>
        </p:txBody>
      </p:sp>
    </p:spTree>
    <p:extLst>
      <p:ext uri="{BB962C8B-B14F-4D97-AF65-F5344CB8AC3E}">
        <p14:creationId xmlns:p14="http://schemas.microsoft.com/office/powerpoint/2010/main" val="1480574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636D1967-BF36-9F44-9520-659F510E9F39}" type="datetimeFigureOut">
              <a:rPr lang="en-US" smtClean="0"/>
              <a:t>10/3/2021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7542DCD-0BDC-0D48-BAA0-E0D06E4E032F}" type="slidenum">
              <a:rPr lang="en-US" smtClean="0"/>
              <a:t>‹#›</a:t>
            </a:fld>
            <a:endParaRPr lang="en-US" dirty="0"/>
          </a:p>
        </p:txBody>
      </p:sp>
    </p:spTree>
    <p:extLst>
      <p:ext uri="{BB962C8B-B14F-4D97-AF65-F5344CB8AC3E}">
        <p14:creationId xmlns:p14="http://schemas.microsoft.com/office/powerpoint/2010/main" val="988132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6D1967-BF36-9F44-9520-659F510E9F39}" type="datetimeFigureOut">
              <a:rPr lang="en-US" smtClean="0"/>
              <a:t>10/3/2021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7542DCD-0BDC-0D48-BAA0-E0D06E4E032F}" type="slidenum">
              <a:rPr lang="en-US" smtClean="0"/>
              <a:t>‹#›</a:t>
            </a:fld>
            <a:endParaRPr lang="en-US" dirty="0"/>
          </a:p>
        </p:txBody>
      </p:sp>
    </p:spTree>
    <p:extLst>
      <p:ext uri="{BB962C8B-B14F-4D97-AF65-F5344CB8AC3E}">
        <p14:creationId xmlns:p14="http://schemas.microsoft.com/office/powerpoint/2010/main" val="185775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8143" y="425566"/>
            <a:ext cx="2488126" cy="181113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2956864" y="425567"/>
            <a:ext cx="4227843" cy="912245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378143" y="2236697"/>
            <a:ext cx="2488126" cy="73113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36D1967-BF36-9F44-9520-659F510E9F39}" type="datetimeFigureOut">
              <a:rPr lang="en-US" smtClean="0"/>
              <a:t>10/3/2021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542DCD-0BDC-0D48-BAA0-E0D06E4E032F}" type="slidenum">
              <a:rPr lang="en-US" smtClean="0"/>
              <a:t>‹#›</a:t>
            </a:fld>
            <a:endParaRPr lang="en-US" dirty="0"/>
          </a:p>
        </p:txBody>
      </p:sp>
    </p:spTree>
    <p:extLst>
      <p:ext uri="{BB962C8B-B14F-4D97-AF65-F5344CB8AC3E}">
        <p14:creationId xmlns:p14="http://schemas.microsoft.com/office/powerpoint/2010/main" val="2721977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372" y="7482047"/>
            <a:ext cx="4537710" cy="88329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482372" y="955049"/>
            <a:ext cx="4537710" cy="641318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482372" y="8365344"/>
            <a:ext cx="4537710" cy="125443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36D1967-BF36-9F44-9520-659F510E9F39}" type="datetimeFigureOut">
              <a:rPr lang="en-US" smtClean="0"/>
              <a:t>10/3/2021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542DCD-0BDC-0D48-BAA0-E0D06E4E032F}" type="slidenum">
              <a:rPr lang="en-US" smtClean="0"/>
              <a:t>‹#›</a:t>
            </a:fld>
            <a:endParaRPr lang="en-US" dirty="0"/>
          </a:p>
        </p:txBody>
      </p:sp>
    </p:spTree>
    <p:extLst>
      <p:ext uri="{BB962C8B-B14F-4D97-AF65-F5344CB8AC3E}">
        <p14:creationId xmlns:p14="http://schemas.microsoft.com/office/powerpoint/2010/main" val="2798828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8143" y="428041"/>
            <a:ext cx="6806565" cy="178144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378143" y="2494016"/>
            <a:ext cx="6806565" cy="705400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378143" y="9906785"/>
            <a:ext cx="1764665" cy="569071"/>
          </a:xfrm>
          <a:prstGeom prst="rect">
            <a:avLst/>
          </a:prstGeom>
        </p:spPr>
        <p:txBody>
          <a:bodyPr vert="horz" lIns="91440" tIns="45720" rIns="91440" bIns="45720" rtlCol="0" anchor="ctr"/>
          <a:lstStyle>
            <a:lvl1pPr algn="l">
              <a:defRPr sz="1200">
                <a:solidFill>
                  <a:schemeClr val="tx1">
                    <a:tint val="75000"/>
                  </a:schemeClr>
                </a:solidFill>
              </a:defRPr>
            </a:lvl1pPr>
          </a:lstStyle>
          <a:p>
            <a:fld id="{636D1967-BF36-9F44-9520-659F510E9F39}" type="datetimeFigureOut">
              <a:rPr lang="en-US" smtClean="0"/>
              <a:t>10/3/2021</a:t>
            </a:fld>
            <a:endParaRPr lang="en-US" dirty="0"/>
          </a:p>
        </p:txBody>
      </p:sp>
      <p:sp>
        <p:nvSpPr>
          <p:cNvPr id="5" name="Footer Placeholder 4"/>
          <p:cNvSpPr>
            <a:spLocks noGrp="1"/>
          </p:cNvSpPr>
          <p:nvPr>
            <p:ph type="ftr" sz="quarter" idx="3"/>
          </p:nvPr>
        </p:nvSpPr>
        <p:spPr>
          <a:xfrm>
            <a:off x="2583974" y="9906785"/>
            <a:ext cx="2394903" cy="5690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420043" y="9906785"/>
            <a:ext cx="1764665" cy="569071"/>
          </a:xfrm>
          <a:prstGeom prst="rect">
            <a:avLst/>
          </a:prstGeom>
        </p:spPr>
        <p:txBody>
          <a:bodyPr vert="horz" lIns="91440" tIns="45720" rIns="91440" bIns="45720" rtlCol="0" anchor="ctr"/>
          <a:lstStyle>
            <a:lvl1pPr algn="r">
              <a:defRPr sz="1200">
                <a:solidFill>
                  <a:schemeClr val="tx1">
                    <a:tint val="75000"/>
                  </a:schemeClr>
                </a:solidFill>
              </a:defRPr>
            </a:lvl1pPr>
          </a:lstStyle>
          <a:p>
            <a:fld id="{A7542DCD-0BDC-0D48-BAA0-E0D06E4E032F}" type="slidenum">
              <a:rPr lang="en-US" smtClean="0"/>
              <a:t>‹#›</a:t>
            </a:fld>
            <a:endParaRPr lang="en-US" dirty="0"/>
          </a:p>
        </p:txBody>
      </p:sp>
    </p:spTree>
    <p:extLst>
      <p:ext uri="{BB962C8B-B14F-4D97-AF65-F5344CB8AC3E}">
        <p14:creationId xmlns:p14="http://schemas.microsoft.com/office/powerpoint/2010/main" val="1985371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image" Target="../media/image2.jpg"/><Relationship Id="rId7" Type="http://schemas.openxmlformats.org/officeDocument/2006/relationships/hyperlink" Target="https://gbr01.safelinks.protection.outlook.com/?url=https%3A%2F%2Fwww.think.gov.uk%2F%3Fs%3Dbe%2Bbright%2Bbe%2Bseen&amp;data=04%7C01%7CClare.List%40cambs.police.uk%7C90f6180e113441783ad308d9835186f4%7Ca3c59d1bb8f142999d6a39ad8f570422%7C0%7C0%7C637685208438160939%7CUnknown%7CTWFpbGZsb3d8eyJWIjoiMC4wLjAwMDAiLCJQIjoiV2luMzIiLCJBTiI6Ik1haWwiLCJXVCI6Mn0%3D%7C1000&amp;sdata=Idmb%2Br%2F8lGsZmnjuAJQgVxAedRBYSYKzUHgj5XrnH9s%3D&amp;reserved=0" TargetMode="External"/><Relationship Id="rId12"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www.think.gov.uk/education-resources/" TargetMode="External"/><Relationship Id="rId11" Type="http://schemas.openxmlformats.org/officeDocument/2006/relationships/image" Target="../media/image8.png"/><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hyperlink" Target="https://thinkuknow.us13.list-manage.com/track/click?u=2ae276529dabe14cecc1d261e&amp;id=fcb3fad66f&amp;e=ec5537ef51" TargetMode="External"/><Relationship Id="rId13" Type="http://schemas.openxmlformats.org/officeDocument/2006/relationships/image" Target="../media/image15.png"/><Relationship Id="rId3" Type="http://schemas.openxmlformats.org/officeDocument/2006/relationships/image" Target="../media/image2.jpg"/><Relationship Id="rId7" Type="http://schemas.openxmlformats.org/officeDocument/2006/relationships/hyperlink" Target="https://thinkuknow.us13.list-manage.com/track/click?u=2ae276529dabe14cecc1d261e&amp;id=dc3760d57e&amp;e=ec5537ef51" TargetMode="External"/><Relationship Id="rId12" Type="http://schemas.openxmlformats.org/officeDocument/2006/relationships/image" Target="../media/image14.png"/><Relationship Id="rId2" Type="http://schemas.openxmlformats.org/officeDocument/2006/relationships/image" Target="../media/image1.jpg"/><Relationship Id="rId16"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3.png"/><Relationship Id="rId5" Type="http://schemas.openxmlformats.org/officeDocument/2006/relationships/image" Target="../media/image4.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5.png"/><Relationship Id="rId9" Type="http://schemas.openxmlformats.org/officeDocument/2006/relationships/image" Target="../media/image11.png"/><Relationship Id="rId14"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hyperlink" Target="https://www.gov.uk/government/news/pet-abduction-to-be-made-new-criminal-offence-in-crackdown-on-pet-theft" TargetMode="External"/><Relationship Id="rId13" Type="http://schemas.openxmlformats.org/officeDocument/2006/relationships/image" Target="../media/image20.png"/><Relationship Id="rId3" Type="http://schemas.openxmlformats.org/officeDocument/2006/relationships/image" Target="../media/image2.jpg"/><Relationship Id="rId7" Type="http://schemas.openxmlformats.org/officeDocument/2006/relationships/hyperlink" Target="mailto:Schools&amp;CYP@cambs.pnn.police.uk" TargetMode="External"/><Relationship Id="rId12" Type="http://schemas.openxmlformats.org/officeDocument/2006/relationships/image" Target="../media/image19.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1.png"/><Relationship Id="rId5" Type="http://schemas.openxmlformats.org/officeDocument/2006/relationships/image" Target="../media/image4.png"/><Relationship Id="rId10" Type="http://schemas.openxmlformats.org/officeDocument/2006/relationships/hyperlink" Target="https://healthyschoolscp.org.uk/pshe/smoking-and-vaping/" TargetMode="External"/><Relationship Id="rId4" Type="http://schemas.openxmlformats.org/officeDocument/2006/relationships/image" Target="../media/image5.png"/><Relationship Id="rId9" Type="http://schemas.openxmlformats.org/officeDocument/2006/relationships/hyperlink" Target="http://www.dogstrust.org.uk/help-advice/factsheets-downloads/dog%20theft%20fact%20sheet.pdf" TargetMode="External"/><Relationship Id="rId1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ooter.jpg"/>
          <p:cNvPicPr>
            <a:picLocks noChangeAspect="1"/>
          </p:cNvPicPr>
          <p:nvPr/>
        </p:nvPicPr>
        <p:blipFill rotWithShape="1">
          <a:blip r:embed="rId2">
            <a:extLst>
              <a:ext uri="{28A0092B-C50C-407E-A947-70E740481C1C}">
                <a14:useLocalDpi xmlns:a14="http://schemas.microsoft.com/office/drawing/2010/main" val="0"/>
              </a:ext>
            </a:extLst>
          </a:blip>
          <a:srcRect l="4936" r="5065"/>
          <a:stretch/>
        </p:blipFill>
        <p:spPr>
          <a:xfrm>
            <a:off x="12987" y="8894566"/>
            <a:ext cx="7574950" cy="1786910"/>
          </a:xfrm>
          <a:prstGeom prst="rect">
            <a:avLst/>
          </a:prstGeom>
        </p:spPr>
      </p:pic>
      <p:pic>
        <p:nvPicPr>
          <p:cNvPr id="5" name="Picture 4" descr="B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7562850" cy="7054847"/>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22561" r="62984" b="27461"/>
          <a:stretch/>
        </p:blipFill>
        <p:spPr>
          <a:xfrm>
            <a:off x="959530" y="602833"/>
            <a:ext cx="2102915" cy="598282"/>
          </a:xfrm>
          <a:prstGeom prst="rect">
            <a:avLst/>
          </a:prstGeom>
        </p:spPr>
      </p:pic>
      <p:sp>
        <p:nvSpPr>
          <p:cNvPr id="7" name="TextBox 6"/>
          <p:cNvSpPr txBox="1"/>
          <p:nvPr/>
        </p:nvSpPr>
        <p:spPr>
          <a:xfrm>
            <a:off x="268471" y="9326987"/>
            <a:ext cx="4150484" cy="1361651"/>
          </a:xfrm>
          <a:prstGeom prst="rect">
            <a:avLst/>
          </a:prstGeom>
          <a:noFill/>
        </p:spPr>
        <p:txBody>
          <a:bodyPr wrap="square" lIns="0" tIns="0" rIns="0" bIns="0" rtlCol="0">
            <a:noAutofit/>
          </a:bodyPr>
          <a:lstStyle/>
          <a:p>
            <a:r>
              <a:rPr lang="en-US" sz="1400" b="1" dirty="0">
                <a:solidFill>
                  <a:srgbClr val="85CAEF"/>
                </a:solidFill>
                <a:latin typeface="Arial"/>
                <a:cs typeface="Arial"/>
              </a:rPr>
              <a:t>Call: </a:t>
            </a:r>
            <a:r>
              <a:rPr lang="en-US" sz="1400" b="1" dirty="0">
                <a:solidFill>
                  <a:srgbClr val="FFFFFF"/>
                </a:solidFill>
                <a:latin typeface="Arial"/>
                <a:cs typeface="Arial"/>
              </a:rPr>
              <a:t>101</a:t>
            </a:r>
          </a:p>
          <a:p>
            <a:r>
              <a:rPr lang="en-US" sz="1400" b="1" dirty="0">
                <a:solidFill>
                  <a:srgbClr val="85CAEF"/>
                </a:solidFill>
                <a:latin typeface="Arial"/>
                <a:cs typeface="Arial"/>
              </a:rPr>
              <a:t>Telephone: </a:t>
            </a:r>
            <a:r>
              <a:rPr lang="en-US" sz="1400" b="1" dirty="0">
                <a:solidFill>
                  <a:srgbClr val="FFFFFF"/>
                </a:solidFill>
                <a:latin typeface="Arial"/>
                <a:cs typeface="Arial"/>
              </a:rPr>
              <a:t>18001 101</a:t>
            </a:r>
            <a:br>
              <a:rPr lang="en-US" sz="1400" b="1" dirty="0">
                <a:solidFill>
                  <a:srgbClr val="FFFFFF"/>
                </a:solidFill>
                <a:latin typeface="Arial"/>
                <a:cs typeface="Arial"/>
              </a:rPr>
            </a:br>
            <a:r>
              <a:rPr lang="en-US" sz="1400" b="1" dirty="0">
                <a:solidFill>
                  <a:srgbClr val="85CAEF"/>
                </a:solidFill>
                <a:latin typeface="Arial"/>
                <a:cs typeface="Arial"/>
              </a:rPr>
              <a:t>Visit: </a:t>
            </a:r>
            <a:r>
              <a:rPr lang="en-US" sz="1400" b="1" dirty="0">
                <a:solidFill>
                  <a:srgbClr val="FFFFFF"/>
                </a:solidFill>
                <a:latin typeface="Arial"/>
                <a:cs typeface="Arial"/>
              </a:rPr>
              <a:t>cambs.police.uk</a:t>
            </a:r>
            <a:br>
              <a:rPr lang="en-US" sz="1400" b="1" dirty="0">
                <a:solidFill>
                  <a:srgbClr val="FFFFFF"/>
                </a:solidFill>
                <a:latin typeface="Arial"/>
                <a:cs typeface="Arial"/>
              </a:rPr>
            </a:br>
            <a:r>
              <a:rPr lang="en-US" sz="1400" b="1" dirty="0">
                <a:solidFill>
                  <a:srgbClr val="85CAEF"/>
                </a:solidFill>
                <a:latin typeface="Arial"/>
                <a:cs typeface="Arial"/>
              </a:rPr>
              <a:t>Follow: </a:t>
            </a:r>
            <a:r>
              <a:rPr lang="en-US" sz="1400" b="1" dirty="0">
                <a:solidFill>
                  <a:srgbClr val="FFFFFF"/>
                </a:solidFill>
                <a:latin typeface="Arial"/>
                <a:cs typeface="Arial"/>
              </a:rPr>
              <a:t>CambsCops</a:t>
            </a:r>
          </a:p>
          <a:p>
            <a:r>
              <a:rPr lang="en-US" sz="1400" b="1" dirty="0">
                <a:solidFill>
                  <a:srgbClr val="85CAEF"/>
                </a:solidFill>
                <a:latin typeface="Arial"/>
                <a:cs typeface="Arial"/>
              </a:rPr>
              <a:t>Subscribe: </a:t>
            </a:r>
            <a:r>
              <a:rPr lang="en-US" sz="1400" b="1" dirty="0">
                <a:solidFill>
                  <a:srgbClr val="FFFFFF"/>
                </a:solidFill>
                <a:latin typeface="Arial"/>
                <a:cs typeface="Arial"/>
              </a:rPr>
              <a:t>eCops.org.uk</a:t>
            </a:r>
          </a:p>
        </p:txBody>
      </p:sp>
      <p:pic>
        <p:nvPicPr>
          <p:cNvPr id="6" name="Picture 5" descr="Socials.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10440" y="10139152"/>
            <a:ext cx="1341970" cy="268394"/>
          </a:xfrm>
          <a:prstGeom prst="rect">
            <a:avLst/>
          </a:prstGeom>
        </p:spPr>
      </p:pic>
      <p:sp>
        <p:nvSpPr>
          <p:cNvPr id="8" name="TextBox 7"/>
          <p:cNvSpPr txBox="1"/>
          <p:nvPr/>
        </p:nvSpPr>
        <p:spPr>
          <a:xfrm>
            <a:off x="3023893" y="9412073"/>
            <a:ext cx="1478653" cy="585874"/>
          </a:xfrm>
          <a:prstGeom prst="rect">
            <a:avLst/>
          </a:prstGeom>
          <a:noFill/>
        </p:spPr>
        <p:txBody>
          <a:bodyPr wrap="square" lIns="0" tIns="0" rIns="0" bIns="0" rtlCol="0">
            <a:noAutofit/>
          </a:bodyPr>
          <a:lstStyle/>
          <a:p>
            <a:pPr algn="ctr"/>
            <a:br>
              <a:rPr lang="en-US" dirty="0">
                <a:solidFill>
                  <a:srgbClr val="85CAEF"/>
                </a:solidFill>
                <a:latin typeface="Arial"/>
                <a:cs typeface="Arial"/>
              </a:rPr>
            </a:br>
            <a:r>
              <a:rPr lang="en-US" dirty="0">
                <a:solidFill>
                  <a:srgbClr val="85CAEF"/>
                </a:solidFill>
                <a:latin typeface="Arial"/>
                <a:cs typeface="Arial"/>
              </a:rPr>
              <a:t>#SaferCambs</a:t>
            </a:r>
            <a:endParaRPr lang="en-US" dirty="0">
              <a:solidFill>
                <a:srgbClr val="FFFFFF"/>
              </a:solidFill>
              <a:latin typeface="Arial"/>
              <a:cs typeface="Arial"/>
            </a:endParaRPr>
          </a:p>
        </p:txBody>
      </p:sp>
      <p:sp>
        <p:nvSpPr>
          <p:cNvPr id="9" name="TextBox 8"/>
          <p:cNvSpPr txBox="1"/>
          <p:nvPr/>
        </p:nvSpPr>
        <p:spPr>
          <a:xfrm>
            <a:off x="1641160" y="1276565"/>
            <a:ext cx="3171088" cy="271571"/>
          </a:xfrm>
          <a:prstGeom prst="rect">
            <a:avLst/>
          </a:prstGeom>
          <a:noFill/>
        </p:spPr>
        <p:txBody>
          <a:bodyPr wrap="square" lIns="0" tIns="0" rIns="0" bIns="0" rtlCol="0">
            <a:noAutofit/>
          </a:bodyPr>
          <a:lstStyle/>
          <a:p>
            <a:pPr algn="r"/>
            <a:r>
              <a:rPr lang="en-US" sz="2000" b="1" dirty="0">
                <a:solidFill>
                  <a:schemeClr val="bg1">
                    <a:lumMod val="50000"/>
                  </a:schemeClr>
                </a:solidFill>
                <a:latin typeface="Arial"/>
                <a:cs typeface="Arial"/>
              </a:rPr>
              <a:t>October 2021</a:t>
            </a:r>
          </a:p>
        </p:txBody>
      </p:sp>
      <p:sp>
        <p:nvSpPr>
          <p:cNvPr id="10" name="TextBox 9"/>
          <p:cNvSpPr txBox="1"/>
          <p:nvPr/>
        </p:nvSpPr>
        <p:spPr>
          <a:xfrm>
            <a:off x="412950" y="1414693"/>
            <a:ext cx="6913302" cy="729644"/>
          </a:xfrm>
          <a:prstGeom prst="rect">
            <a:avLst/>
          </a:prstGeom>
          <a:noFill/>
        </p:spPr>
        <p:txBody>
          <a:bodyPr wrap="square" lIns="0" tIns="0" rIns="0" bIns="0" rtlCol="0">
            <a:noAutofit/>
          </a:bodyPr>
          <a:lstStyle/>
          <a:p>
            <a:pPr algn="ctr"/>
            <a:endParaRPr lang="en-GB" sz="1050" dirty="0"/>
          </a:p>
          <a:p>
            <a:pPr algn="ctr"/>
            <a:r>
              <a:rPr lang="en-GB" sz="1050" dirty="0"/>
              <a:t>Welcome to October’s newsletter. Our Newsletter continues to provide helpful advice, tips and safety messages for you &amp; your family. Parents and Carers are reminded that this newsletter is for </a:t>
            </a:r>
            <a:r>
              <a:rPr lang="en-GB" sz="1050" b="1" u="sng" dirty="0"/>
              <a:t>both</a:t>
            </a:r>
            <a:r>
              <a:rPr lang="en-GB" sz="1050" dirty="0"/>
              <a:t> Primary and Secondary school children, and therefore trust your personal judgement to share what you feel is </a:t>
            </a:r>
            <a:r>
              <a:rPr lang="en-GB" sz="1050" b="1" u="sng" dirty="0"/>
              <a:t>relevant</a:t>
            </a:r>
            <a:r>
              <a:rPr lang="en-GB" sz="1050" dirty="0"/>
              <a:t> information with your child/s. </a:t>
            </a:r>
          </a:p>
        </p:txBody>
      </p:sp>
      <p:cxnSp>
        <p:nvCxnSpPr>
          <p:cNvPr id="12" name="Straight Connector 11"/>
          <p:cNvCxnSpPr/>
          <p:nvPr/>
        </p:nvCxnSpPr>
        <p:spPr>
          <a:xfrm>
            <a:off x="501976" y="2244143"/>
            <a:ext cx="6735251" cy="0"/>
          </a:xfrm>
          <a:prstGeom prst="line">
            <a:avLst/>
          </a:prstGeom>
          <a:ln>
            <a:solidFill>
              <a:srgbClr val="009ADC"/>
            </a:solidFill>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496574" y="2349991"/>
            <a:ext cx="6736100" cy="6731753"/>
          </a:xfrm>
          <a:prstGeom prst="rect">
            <a:avLst/>
          </a:prstGeom>
          <a:solidFill>
            <a:srgbClr val="FFFF99"/>
          </a:solidFill>
        </p:spPr>
        <p:txBody>
          <a:bodyPr wrap="square" lIns="72000" tIns="72000" rIns="72000" bIns="72000" rtlCol="0">
            <a:noAutofit/>
          </a:bodyPr>
          <a:lstStyle/>
          <a:p>
            <a:r>
              <a:rPr lang="en-GB" b="1" dirty="0">
                <a:latin typeface="Calibri Light" panose="020F0302020204030204" pitchFamily="34" charset="0"/>
                <a:cs typeface="Calibri Light" panose="020F0302020204030204" pitchFamily="34" charset="0"/>
              </a:rPr>
              <a:t>Be bright Be seen</a:t>
            </a:r>
          </a:p>
          <a:p>
            <a:endParaRPr lang="en-GB" b="1" dirty="0">
              <a:latin typeface="Calibri Light" panose="020F0302020204030204" pitchFamily="34" charset="0"/>
              <a:cs typeface="Calibri Light" panose="020F0302020204030204" pitchFamily="34" charset="0"/>
            </a:endParaRPr>
          </a:p>
          <a:p>
            <a:r>
              <a:rPr lang="en-GB" sz="1100" dirty="0">
                <a:latin typeface="Calibri Light" panose="020F0302020204030204" pitchFamily="34" charset="0"/>
                <a:cs typeface="Calibri Light" panose="020F0302020204030204" pitchFamily="34" charset="0"/>
              </a:rPr>
              <a:t>Children and young people are often injured in road collisions simply because they</a:t>
            </a:r>
          </a:p>
          <a:p>
            <a:r>
              <a:rPr lang="en-GB" sz="1100" dirty="0">
                <a:latin typeface="Calibri Light" panose="020F0302020204030204" pitchFamily="34" charset="0"/>
                <a:cs typeface="Calibri Light" panose="020F0302020204030204" pitchFamily="34" charset="0"/>
              </a:rPr>
              <a:t>are not easily visible. This becomes more of a problem during the Autumn and</a:t>
            </a:r>
          </a:p>
          <a:p>
            <a:r>
              <a:rPr lang="en-GB" sz="1100" dirty="0">
                <a:latin typeface="Calibri Light" panose="020F0302020204030204" pitchFamily="34" charset="0"/>
                <a:cs typeface="Calibri Light" panose="020F0302020204030204" pitchFamily="34" charset="0"/>
              </a:rPr>
              <a:t>Winter months as heavy rain, fog and shorter daylight hours cause poor visibility.</a:t>
            </a:r>
          </a:p>
          <a:p>
            <a:r>
              <a:rPr lang="en-GB" sz="1100" b="1" dirty="0">
                <a:latin typeface="Calibri Light" panose="020F0302020204030204" pitchFamily="34" charset="0"/>
                <a:cs typeface="Calibri Light" panose="020F0302020204030204" pitchFamily="34" charset="0"/>
              </a:rPr>
              <a:t>Be Bright. Be Seen. </a:t>
            </a:r>
            <a:r>
              <a:rPr lang="en-GB" sz="1100" dirty="0">
                <a:latin typeface="Calibri Light" panose="020F0302020204030204" pitchFamily="34" charset="0"/>
                <a:cs typeface="Calibri Light" panose="020F0302020204030204" pitchFamily="34" charset="0"/>
              </a:rPr>
              <a:t>is an annual </a:t>
            </a:r>
            <a:r>
              <a:rPr lang="en-GB" sz="1100" b="1" dirty="0">
                <a:latin typeface="Calibri Light" panose="020F0302020204030204" pitchFamily="34" charset="0"/>
                <a:cs typeface="Calibri Light" panose="020F0302020204030204" pitchFamily="34" charset="0"/>
              </a:rPr>
              <a:t>Road Safety Campaign </a:t>
            </a:r>
            <a:r>
              <a:rPr lang="en-GB" sz="1100" dirty="0">
                <a:latin typeface="Calibri Light" panose="020F0302020204030204" pitchFamily="34" charset="0"/>
                <a:cs typeface="Calibri Light" panose="020F0302020204030204" pitchFamily="34" charset="0"/>
              </a:rPr>
              <a:t>which is promoted, </a:t>
            </a:r>
          </a:p>
          <a:p>
            <a:r>
              <a:rPr lang="en-GB" sz="1100" dirty="0">
                <a:latin typeface="Calibri Light" panose="020F0302020204030204" pitchFamily="34" charset="0"/>
                <a:cs typeface="Calibri Light" panose="020F0302020204030204" pitchFamily="34" charset="0"/>
              </a:rPr>
              <a:t>nationally during the month of October, reminding </a:t>
            </a:r>
            <a:r>
              <a:rPr lang="en-GB" sz="1100" b="1" dirty="0">
                <a:latin typeface="Calibri Light" panose="020F0302020204030204" pitchFamily="34" charset="0"/>
                <a:cs typeface="Calibri Light" panose="020F0302020204030204" pitchFamily="34" charset="0"/>
              </a:rPr>
              <a:t>all</a:t>
            </a:r>
            <a:r>
              <a:rPr lang="en-GB" sz="1100" dirty="0">
                <a:latin typeface="Calibri Light" panose="020F0302020204030204" pitchFamily="34" charset="0"/>
                <a:cs typeface="Calibri Light" panose="020F0302020204030204" pitchFamily="34" charset="0"/>
              </a:rPr>
              <a:t> road users to look out for </a:t>
            </a:r>
          </a:p>
          <a:p>
            <a:r>
              <a:rPr lang="en-GB" sz="1100" dirty="0">
                <a:latin typeface="Calibri Light" panose="020F0302020204030204" pitchFamily="34" charset="0"/>
                <a:cs typeface="Calibri Light" panose="020F0302020204030204" pitchFamily="34" charset="0"/>
              </a:rPr>
              <a:t>each other and to be safe.</a:t>
            </a:r>
          </a:p>
          <a:p>
            <a:endParaRPr lang="en-GB" sz="1100" dirty="0">
              <a:latin typeface="Calibri Light" panose="020F0302020204030204" pitchFamily="34" charset="0"/>
              <a:cs typeface="Calibri Light" panose="020F0302020204030204" pitchFamily="34" charset="0"/>
            </a:endParaRPr>
          </a:p>
          <a:p>
            <a:r>
              <a:rPr lang="en-GB" sz="1100" dirty="0">
                <a:latin typeface="Calibri Light" panose="020F0302020204030204" pitchFamily="34" charset="0"/>
                <a:cs typeface="Calibri Light" panose="020F0302020204030204" pitchFamily="34" charset="0"/>
              </a:rPr>
              <a:t>The Campaign highlights the importance of being seen on our roads, choosing reflective and fluorescent clothing or accessories when walking or cycling. Children and young people tend to opt for coats and jackets which are darker in colour. Wearing something bright or reflective is important, keeps us safe and is a great help to other drivers and road users. </a:t>
            </a:r>
            <a:r>
              <a:rPr lang="en-GB" sz="1100" b="1" dirty="0">
                <a:latin typeface="Calibri Light" panose="020F0302020204030204" pitchFamily="34" charset="0"/>
                <a:cs typeface="Calibri Light" panose="020F0302020204030204" pitchFamily="34" charset="0"/>
              </a:rPr>
              <a:t>Cyclists should remember it is an offence to cycle in the hours of darkness without a front light, a rear light and a red rear reflector. </a:t>
            </a:r>
          </a:p>
          <a:p>
            <a:endParaRPr lang="en-GB" sz="1100" dirty="0">
              <a:latin typeface="Calibri Light" panose="020F0302020204030204" pitchFamily="34" charset="0"/>
              <a:cs typeface="Calibri Light" panose="020F0302020204030204" pitchFamily="34" charset="0"/>
            </a:endParaRPr>
          </a:p>
          <a:p>
            <a:r>
              <a:rPr lang="en-GB" sz="1100" dirty="0">
                <a:latin typeface="Calibri Light" panose="020F0302020204030204" pitchFamily="34" charset="0"/>
                <a:cs typeface="Calibri Light" panose="020F0302020204030204" pitchFamily="34" charset="0"/>
              </a:rPr>
              <a:t>It is worth noting that statistics show that child pedestrian road collisions are more likely to occur between the hours of </a:t>
            </a:r>
            <a:r>
              <a:rPr lang="en-GB" sz="1100" b="1" dirty="0">
                <a:latin typeface="Calibri Light" panose="020F0302020204030204" pitchFamily="34" charset="0"/>
                <a:cs typeface="Calibri Light" panose="020F0302020204030204" pitchFamily="34" charset="0"/>
              </a:rPr>
              <a:t>3:30pm and 4pm.  </a:t>
            </a:r>
            <a:r>
              <a:rPr lang="en-GB" sz="1100" dirty="0">
                <a:latin typeface="Calibri Light" panose="020F0302020204030204" pitchFamily="34" charset="0"/>
                <a:cs typeface="Calibri Light" panose="020F0302020204030204" pitchFamily="34" charset="0"/>
              </a:rPr>
              <a:t>Parents are encouraged to let their children visit the Department for Transport website which combines road safety information with interactive games </a:t>
            </a:r>
            <a:r>
              <a:rPr lang="en-GB" sz="1100" dirty="0">
                <a:latin typeface="Calibri Light" panose="020F0302020204030204" pitchFamily="34" charset="0"/>
                <a:cs typeface="Calibri Light" panose="020F0302020204030204" pitchFamily="34" charset="0"/>
                <a:hlinkClick r:id="rId6"/>
              </a:rPr>
              <a:t>https://www.think.gov.uk/education-resources/</a:t>
            </a:r>
            <a:r>
              <a:rPr lang="en-GB" sz="1100" dirty="0">
                <a:latin typeface="Calibri Light" panose="020F0302020204030204" pitchFamily="34" charset="0"/>
                <a:cs typeface="Calibri Light" panose="020F0302020204030204" pitchFamily="34" charset="0"/>
              </a:rPr>
              <a:t> </a:t>
            </a:r>
          </a:p>
          <a:p>
            <a:endParaRPr lang="en-GB" sz="1100" dirty="0">
              <a:latin typeface="Calibri Light" panose="020F0302020204030204" pitchFamily="34" charset="0"/>
              <a:cs typeface="Calibri Light" panose="020F0302020204030204" pitchFamily="34" charset="0"/>
            </a:endParaRPr>
          </a:p>
          <a:p>
            <a:pPr algn="ctr"/>
            <a:r>
              <a:rPr lang="en-GB" sz="1100" dirty="0">
                <a:latin typeface="Calibri Light" panose="020F0302020204030204" pitchFamily="34" charset="0"/>
                <a:cs typeface="Calibri Light" panose="020F0302020204030204" pitchFamily="34" charset="0"/>
              </a:rPr>
              <a:t>With just a  small Hi Vis accessory your child/s become more visible to other road users. Make it fun too and consider the use of Glow Sticks! </a:t>
            </a:r>
          </a:p>
          <a:p>
            <a:endParaRPr lang="en-GB" sz="1100" dirty="0">
              <a:latin typeface="Calibri Light" panose="020F0302020204030204" pitchFamily="34" charset="0"/>
              <a:cs typeface="Calibri Light" panose="020F0302020204030204" pitchFamily="34" charset="0"/>
            </a:endParaRPr>
          </a:p>
          <a:p>
            <a:endParaRPr lang="en-GB" sz="1100" dirty="0">
              <a:latin typeface="Calibri Light" panose="020F0302020204030204" pitchFamily="34" charset="0"/>
              <a:cs typeface="Calibri Light" panose="020F0302020204030204" pitchFamily="34" charset="0"/>
            </a:endParaRPr>
          </a:p>
          <a:p>
            <a:endParaRPr lang="en-GB" sz="1100" dirty="0">
              <a:latin typeface="Calibri Light" panose="020F0302020204030204" pitchFamily="34" charset="0"/>
              <a:cs typeface="Calibri Light" panose="020F0302020204030204" pitchFamily="34" charset="0"/>
            </a:endParaRPr>
          </a:p>
          <a:p>
            <a:endParaRPr lang="en-GB" sz="1100" dirty="0">
              <a:latin typeface="Calibri Light" panose="020F0302020204030204" pitchFamily="34" charset="0"/>
              <a:cs typeface="Calibri Light" panose="020F0302020204030204" pitchFamily="34" charset="0"/>
            </a:endParaRPr>
          </a:p>
          <a:p>
            <a:r>
              <a:rPr lang="en-GB" sz="1100" dirty="0">
                <a:latin typeface="Calibri Light" panose="020F0302020204030204" pitchFamily="34" charset="0"/>
                <a:cs typeface="Calibri Light" panose="020F0302020204030204" pitchFamily="34" charset="0"/>
              </a:rPr>
              <a:t>The picture below speaks a thousand words – the same  child is in both pictures! </a:t>
            </a:r>
            <a:r>
              <a:rPr lang="en-GB" sz="1100" b="1" dirty="0">
                <a:latin typeface="Calibri Light" panose="020F0302020204030204" pitchFamily="34" charset="0"/>
                <a:cs typeface="Calibri Light" panose="020F0302020204030204" pitchFamily="34" charset="0"/>
              </a:rPr>
              <a:t>Be bright, BE SAFE, be seen. </a:t>
            </a:r>
          </a:p>
          <a:p>
            <a:endParaRPr lang="en-GB" sz="1100" dirty="0">
              <a:latin typeface="Calibri Light" panose="020F0302020204030204" pitchFamily="34" charset="0"/>
              <a:cs typeface="Calibri Light" panose="020F0302020204030204" pitchFamily="34" charset="0"/>
            </a:endParaRPr>
          </a:p>
          <a:p>
            <a:endParaRPr lang="en-GB" sz="1100" dirty="0">
              <a:latin typeface="Calibri Light" panose="020F0302020204030204" pitchFamily="34" charset="0"/>
              <a:cs typeface="Calibri Light" panose="020F0302020204030204" pitchFamily="34" charset="0"/>
            </a:endParaRPr>
          </a:p>
          <a:p>
            <a:endParaRPr lang="en-GB" sz="1100" dirty="0">
              <a:latin typeface="Calibri Light" panose="020F0302020204030204" pitchFamily="34" charset="0"/>
              <a:cs typeface="Calibri Light" panose="020F0302020204030204" pitchFamily="34" charset="0"/>
            </a:endParaRPr>
          </a:p>
          <a:p>
            <a:endParaRPr lang="en-GB" sz="1100" b="1" dirty="0">
              <a:latin typeface="Calibri Light" panose="020F0302020204030204" pitchFamily="34" charset="0"/>
              <a:cs typeface="Calibri Light" panose="020F0302020204030204" pitchFamily="34" charset="0"/>
            </a:endParaRPr>
          </a:p>
          <a:p>
            <a:endParaRPr lang="en-GB" sz="1100" b="1" dirty="0">
              <a:latin typeface="Calibri Light" panose="020F0302020204030204" pitchFamily="34" charset="0"/>
              <a:cs typeface="Calibri Light" panose="020F0302020204030204" pitchFamily="34" charset="0"/>
            </a:endParaRPr>
          </a:p>
          <a:p>
            <a:endParaRPr lang="en-GB" sz="1100" b="1" dirty="0">
              <a:latin typeface="Calibri Light" panose="020F0302020204030204" pitchFamily="34" charset="0"/>
              <a:cs typeface="Calibri Light" panose="020F0302020204030204" pitchFamily="34" charset="0"/>
            </a:endParaRPr>
          </a:p>
          <a:p>
            <a:endParaRPr lang="en-GB" sz="1100" b="1" dirty="0">
              <a:latin typeface="Calibri Light" panose="020F0302020204030204" pitchFamily="34" charset="0"/>
              <a:cs typeface="Calibri Light" panose="020F0302020204030204" pitchFamily="34" charset="0"/>
            </a:endParaRPr>
          </a:p>
          <a:p>
            <a:endParaRPr lang="en-GB" sz="1100" b="1" dirty="0">
              <a:latin typeface="Calibri Light" panose="020F0302020204030204" pitchFamily="34" charset="0"/>
              <a:cs typeface="Calibri Light" panose="020F0302020204030204" pitchFamily="34" charset="0"/>
            </a:endParaRPr>
          </a:p>
          <a:p>
            <a:endParaRPr lang="en-GB" sz="1100" b="1" dirty="0">
              <a:latin typeface="Calibri Light" panose="020F0302020204030204" pitchFamily="34" charset="0"/>
              <a:cs typeface="Calibri Light" panose="020F0302020204030204" pitchFamily="34" charset="0"/>
            </a:endParaRPr>
          </a:p>
          <a:p>
            <a:endParaRPr lang="en-GB" sz="1100" b="1" dirty="0">
              <a:latin typeface="Calibri Light" panose="020F0302020204030204" pitchFamily="34" charset="0"/>
              <a:cs typeface="Calibri Light" panose="020F0302020204030204" pitchFamily="34" charset="0"/>
            </a:endParaRPr>
          </a:p>
          <a:p>
            <a:endParaRPr lang="en-GB" sz="1100" b="1" dirty="0">
              <a:latin typeface="Calibri Light" panose="020F0302020204030204" pitchFamily="34" charset="0"/>
              <a:cs typeface="Calibri Light" panose="020F0302020204030204" pitchFamily="34" charset="0"/>
            </a:endParaRPr>
          </a:p>
          <a:p>
            <a:r>
              <a:rPr lang="en-GB" sz="1100" b="1" dirty="0">
                <a:latin typeface="Calibri Light" panose="020F0302020204030204" pitchFamily="34" charset="0"/>
                <a:cs typeface="Calibri Light" panose="020F0302020204030204" pitchFamily="34" charset="0"/>
              </a:rPr>
              <a:t>For more information please visit </a:t>
            </a:r>
            <a:r>
              <a:rPr lang="en-GB" sz="1100" u="sng" dirty="0">
                <a:latin typeface="Calibri Light" panose="020F0302020204030204" pitchFamily="34" charset="0"/>
                <a:cs typeface="Calibri Light" panose="020F0302020204030204" pitchFamily="34" charset="0"/>
                <a:hlinkClick r:id="rId7"/>
              </a:rPr>
              <a:t>https://www.think.gov.uk/?s=be+bright+be+seen</a:t>
            </a:r>
            <a:endParaRPr lang="en-GB" sz="1100" b="1" dirty="0">
              <a:latin typeface="Calibri Light" panose="020F0302020204030204" pitchFamily="34" charset="0"/>
              <a:cs typeface="Calibri Light" panose="020F0302020204030204" pitchFamily="34" charset="0"/>
            </a:endParaRPr>
          </a:p>
        </p:txBody>
      </p:sp>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l="57491" t="22561" r="-1" b="27461"/>
          <a:stretch/>
        </p:blipFill>
        <p:spPr>
          <a:xfrm>
            <a:off x="4452410" y="610605"/>
            <a:ext cx="2415016" cy="598282"/>
          </a:xfrm>
          <a:prstGeom prst="rect">
            <a:avLst/>
          </a:prstGeom>
        </p:spPr>
      </p:pic>
      <p:pic>
        <p:nvPicPr>
          <p:cNvPr id="22" name="Picture 21" descr="Crest_colour_safer-1.png"/>
          <p:cNvPicPr>
            <a:picLocks noChangeAspect="1"/>
          </p:cNvPicPr>
          <p:nvPr/>
        </p:nvPicPr>
        <p:blipFill rotWithShape="1">
          <a:blip r:embed="rId8">
            <a:extLst>
              <a:ext uri="{28A0092B-C50C-407E-A947-70E740481C1C}">
                <a14:useLocalDpi xmlns:a14="http://schemas.microsoft.com/office/drawing/2010/main" val="0"/>
              </a:ext>
            </a:extLst>
          </a:blip>
          <a:srcRect b="19991"/>
          <a:stretch/>
        </p:blipFill>
        <p:spPr>
          <a:xfrm>
            <a:off x="3226704" y="24577"/>
            <a:ext cx="1106813" cy="1346307"/>
          </a:xfrm>
          <a:prstGeom prst="rect">
            <a:avLst/>
          </a:prstGeom>
        </p:spPr>
      </p:pic>
      <p:pic>
        <p:nvPicPr>
          <p:cNvPr id="20" name="Picture 19" descr="Crest_colour_safer-1.png">
            <a:extLst>
              <a:ext uri="{FF2B5EF4-FFF2-40B4-BE49-F238E27FC236}">
                <a16:creationId xmlns:a16="http://schemas.microsoft.com/office/drawing/2014/main" id="{C742B79D-7CAC-4056-A2B5-DBD5495DA52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85850" y="9122844"/>
            <a:ext cx="998169" cy="1517532"/>
          </a:xfrm>
          <a:prstGeom prst="rect">
            <a:avLst/>
          </a:prstGeom>
        </p:spPr>
      </p:pic>
      <p:sp>
        <p:nvSpPr>
          <p:cNvPr id="14" name="Rectangle 5">
            <a:extLst>
              <a:ext uri="{FF2B5EF4-FFF2-40B4-BE49-F238E27FC236}">
                <a16:creationId xmlns:a16="http://schemas.microsoft.com/office/drawing/2014/main" id="{044C2143-A73F-4BE2-997E-4667E6A801C7}"/>
              </a:ext>
            </a:extLst>
          </p:cNvPr>
          <p:cNvSpPr>
            <a:spLocks noChangeArrowheads="1"/>
          </p:cNvSpPr>
          <p:nvPr/>
        </p:nvSpPr>
        <p:spPr bwMode="auto">
          <a:xfrm>
            <a:off x="670985" y="7702942"/>
            <a:ext cx="75628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19" name="Picture 18">
            <a:extLst>
              <a:ext uri="{FF2B5EF4-FFF2-40B4-BE49-F238E27FC236}">
                <a16:creationId xmlns:a16="http://schemas.microsoft.com/office/drawing/2014/main" id="{05BF3C19-2789-4B86-B780-CF649D5DB00B}"/>
              </a:ext>
            </a:extLst>
          </p:cNvPr>
          <p:cNvPicPr>
            <a:picLocks noChangeAspect="1"/>
          </p:cNvPicPr>
          <p:nvPr/>
        </p:nvPicPr>
        <p:blipFill>
          <a:blip r:embed="rId9"/>
          <a:stretch>
            <a:fillRect/>
          </a:stretch>
        </p:blipFill>
        <p:spPr>
          <a:xfrm>
            <a:off x="6784934" y="83063"/>
            <a:ext cx="690592" cy="654810"/>
          </a:xfrm>
          <a:prstGeom prst="rect">
            <a:avLst/>
          </a:prstGeom>
        </p:spPr>
      </p:pic>
      <p:pic>
        <p:nvPicPr>
          <p:cNvPr id="23" name="Picture 22">
            <a:extLst>
              <a:ext uri="{FF2B5EF4-FFF2-40B4-BE49-F238E27FC236}">
                <a16:creationId xmlns:a16="http://schemas.microsoft.com/office/drawing/2014/main" id="{200E80D5-0BBA-4825-846C-D0749166C609}"/>
              </a:ext>
            </a:extLst>
          </p:cNvPr>
          <p:cNvPicPr>
            <a:picLocks noChangeAspect="1"/>
          </p:cNvPicPr>
          <p:nvPr/>
        </p:nvPicPr>
        <p:blipFill>
          <a:blip r:embed="rId9"/>
          <a:stretch>
            <a:fillRect/>
          </a:stretch>
        </p:blipFill>
        <p:spPr>
          <a:xfrm>
            <a:off x="91733" y="83063"/>
            <a:ext cx="690592" cy="654810"/>
          </a:xfrm>
          <a:prstGeom prst="rect">
            <a:avLst/>
          </a:prstGeom>
        </p:spPr>
      </p:pic>
      <p:pic>
        <p:nvPicPr>
          <p:cNvPr id="15" name="Picture 14">
            <a:extLst>
              <a:ext uri="{FF2B5EF4-FFF2-40B4-BE49-F238E27FC236}">
                <a16:creationId xmlns:a16="http://schemas.microsoft.com/office/drawing/2014/main" id="{C05F1544-F0F9-4AEC-92D9-36C65FB620EA}"/>
              </a:ext>
            </a:extLst>
          </p:cNvPr>
          <p:cNvPicPr>
            <a:picLocks noChangeAspect="1"/>
          </p:cNvPicPr>
          <p:nvPr/>
        </p:nvPicPr>
        <p:blipFill>
          <a:blip r:embed="rId10"/>
          <a:stretch>
            <a:fillRect/>
          </a:stretch>
        </p:blipFill>
        <p:spPr>
          <a:xfrm>
            <a:off x="2483128" y="7154689"/>
            <a:ext cx="2988196" cy="1598657"/>
          </a:xfrm>
          <a:prstGeom prst="rect">
            <a:avLst/>
          </a:prstGeom>
        </p:spPr>
      </p:pic>
      <p:pic>
        <p:nvPicPr>
          <p:cNvPr id="18" name="Picture 17">
            <a:extLst>
              <a:ext uri="{FF2B5EF4-FFF2-40B4-BE49-F238E27FC236}">
                <a16:creationId xmlns:a16="http://schemas.microsoft.com/office/drawing/2014/main" id="{D07D24B0-206F-463A-9BBC-143E51C65E1F}"/>
              </a:ext>
            </a:extLst>
          </p:cNvPr>
          <p:cNvPicPr>
            <a:picLocks noChangeAspect="1"/>
          </p:cNvPicPr>
          <p:nvPr/>
        </p:nvPicPr>
        <p:blipFill>
          <a:blip r:embed="rId11"/>
          <a:stretch>
            <a:fillRect/>
          </a:stretch>
        </p:blipFill>
        <p:spPr>
          <a:xfrm>
            <a:off x="4649583" y="6113566"/>
            <a:ext cx="1096174" cy="591018"/>
          </a:xfrm>
          <a:prstGeom prst="rect">
            <a:avLst/>
          </a:prstGeom>
        </p:spPr>
      </p:pic>
      <p:pic>
        <p:nvPicPr>
          <p:cNvPr id="24" name="Picture 23">
            <a:extLst>
              <a:ext uri="{FF2B5EF4-FFF2-40B4-BE49-F238E27FC236}">
                <a16:creationId xmlns:a16="http://schemas.microsoft.com/office/drawing/2014/main" id="{9553F1DD-EA65-4449-BD6C-A53641EAD860}"/>
              </a:ext>
            </a:extLst>
          </p:cNvPr>
          <p:cNvPicPr>
            <a:picLocks noChangeAspect="1"/>
          </p:cNvPicPr>
          <p:nvPr/>
        </p:nvPicPr>
        <p:blipFill>
          <a:blip r:embed="rId12"/>
          <a:stretch>
            <a:fillRect/>
          </a:stretch>
        </p:blipFill>
        <p:spPr>
          <a:xfrm>
            <a:off x="1909112" y="6090241"/>
            <a:ext cx="1153333" cy="591017"/>
          </a:xfrm>
          <a:prstGeom prst="rect">
            <a:avLst/>
          </a:prstGeom>
        </p:spPr>
      </p:pic>
      <p:pic>
        <p:nvPicPr>
          <p:cNvPr id="3" name="Picture 2">
            <a:extLst>
              <a:ext uri="{FF2B5EF4-FFF2-40B4-BE49-F238E27FC236}">
                <a16:creationId xmlns:a16="http://schemas.microsoft.com/office/drawing/2014/main" id="{70E3F32E-1A2A-4911-934E-2198C4564DD5}"/>
              </a:ext>
            </a:extLst>
          </p:cNvPr>
          <p:cNvPicPr>
            <a:picLocks noChangeAspect="1"/>
          </p:cNvPicPr>
          <p:nvPr/>
        </p:nvPicPr>
        <p:blipFill>
          <a:blip r:embed="rId13"/>
          <a:stretch>
            <a:fillRect/>
          </a:stretch>
        </p:blipFill>
        <p:spPr>
          <a:xfrm>
            <a:off x="5256055" y="2449798"/>
            <a:ext cx="1874175" cy="1534257"/>
          </a:xfrm>
          <a:prstGeom prst="rect">
            <a:avLst/>
          </a:prstGeom>
        </p:spPr>
      </p:pic>
    </p:spTree>
    <p:extLst>
      <p:ext uri="{BB962C8B-B14F-4D97-AF65-F5344CB8AC3E}">
        <p14:creationId xmlns:p14="http://schemas.microsoft.com/office/powerpoint/2010/main" val="869057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ooter.jpg"/>
          <p:cNvPicPr>
            <a:picLocks noChangeAspect="1"/>
          </p:cNvPicPr>
          <p:nvPr/>
        </p:nvPicPr>
        <p:blipFill rotWithShape="1">
          <a:blip r:embed="rId2">
            <a:extLst>
              <a:ext uri="{28A0092B-C50C-407E-A947-70E740481C1C}">
                <a14:useLocalDpi xmlns:a14="http://schemas.microsoft.com/office/drawing/2010/main" val="0"/>
              </a:ext>
            </a:extLst>
          </a:blip>
          <a:srcRect l="-28" r="112"/>
          <a:stretch/>
        </p:blipFill>
        <p:spPr>
          <a:xfrm>
            <a:off x="-13092" y="9102838"/>
            <a:ext cx="7575942" cy="1615303"/>
          </a:xfrm>
          <a:prstGeom prst="rect">
            <a:avLst/>
          </a:prstGeom>
        </p:spPr>
      </p:pic>
      <p:pic>
        <p:nvPicPr>
          <p:cNvPr id="5" name="Picture 4" descr="B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7562850" cy="6813550"/>
          </a:xfrm>
          <a:prstGeom prst="rect">
            <a:avLst/>
          </a:prstGeom>
        </p:spPr>
      </p:pic>
      <p:pic>
        <p:nvPicPr>
          <p:cNvPr id="3" name="Picture 2" descr="Crest_colour_safer-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0896" y="9197864"/>
            <a:ext cx="998169" cy="1517532"/>
          </a:xfrm>
          <a:prstGeom prst="rect">
            <a:avLst/>
          </a:prstGeom>
        </p:spPr>
      </p:pic>
      <p:sp>
        <p:nvSpPr>
          <p:cNvPr id="7" name="TextBox 6"/>
          <p:cNvSpPr txBox="1"/>
          <p:nvPr/>
        </p:nvSpPr>
        <p:spPr>
          <a:xfrm>
            <a:off x="348400" y="650128"/>
            <a:ext cx="3171088" cy="328735"/>
          </a:xfrm>
          <a:prstGeom prst="rect">
            <a:avLst/>
          </a:prstGeom>
          <a:noFill/>
        </p:spPr>
        <p:txBody>
          <a:bodyPr wrap="square" lIns="0" tIns="0" rIns="0" bIns="0" rtlCol="0">
            <a:noAutofit/>
          </a:bodyPr>
          <a:lstStyle/>
          <a:p>
            <a:r>
              <a:rPr lang="en-US" dirty="0">
                <a:solidFill>
                  <a:srgbClr val="7F7F7F"/>
                </a:solidFill>
                <a:latin typeface="Arial"/>
                <a:cs typeface="Arial"/>
              </a:rPr>
              <a:t>October 2021</a:t>
            </a:r>
          </a:p>
        </p:txBody>
      </p:sp>
      <p:pic>
        <p:nvPicPr>
          <p:cNvPr id="6" name="Picture 5" descr="Socials.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32678" y="10276409"/>
            <a:ext cx="1341970" cy="268394"/>
          </a:xfrm>
          <a:prstGeom prst="rect">
            <a:avLst/>
          </a:prstGeom>
        </p:spPr>
      </p:pic>
      <p:sp>
        <p:nvSpPr>
          <p:cNvPr id="8" name="TextBox 7"/>
          <p:cNvSpPr txBox="1"/>
          <p:nvPr/>
        </p:nvSpPr>
        <p:spPr>
          <a:xfrm>
            <a:off x="3063463" y="9814078"/>
            <a:ext cx="1480400" cy="342476"/>
          </a:xfrm>
          <a:prstGeom prst="rect">
            <a:avLst/>
          </a:prstGeom>
          <a:noFill/>
        </p:spPr>
        <p:txBody>
          <a:bodyPr wrap="square" lIns="0" tIns="0" rIns="0" bIns="0" rtlCol="0">
            <a:noAutofit/>
          </a:bodyPr>
          <a:lstStyle/>
          <a:p>
            <a:pPr algn="ctr"/>
            <a:r>
              <a:rPr lang="en-US" dirty="0">
                <a:solidFill>
                  <a:srgbClr val="85CAEF"/>
                </a:solidFill>
                <a:latin typeface="Arial"/>
                <a:cs typeface="Arial"/>
              </a:rPr>
              <a:t>#SaferCambs</a:t>
            </a:r>
            <a:endParaRPr lang="en-US" dirty="0">
              <a:solidFill>
                <a:srgbClr val="FFFFFF"/>
              </a:solidFill>
              <a:latin typeface="Arial"/>
              <a:cs typeface="Arial"/>
            </a:endParaRPr>
          </a:p>
        </p:txBody>
      </p:sp>
      <p:grpSp>
        <p:nvGrpSpPr>
          <p:cNvPr id="14" name="Group 13"/>
          <p:cNvGrpSpPr/>
          <p:nvPr/>
        </p:nvGrpSpPr>
        <p:grpSpPr>
          <a:xfrm>
            <a:off x="348400" y="286655"/>
            <a:ext cx="3537800" cy="292036"/>
            <a:chOff x="635000" y="2666999"/>
            <a:chExt cx="5384800" cy="444501"/>
          </a:xfrm>
        </p:grpSpPr>
        <p:pic>
          <p:nvPicPr>
            <p:cNvPr id="12" name="Picture 11"/>
            <p:cNvPicPr>
              <a:picLocks noChangeAspect="1"/>
            </p:cNvPicPr>
            <p:nvPr/>
          </p:nvPicPr>
          <p:blipFill rotWithShape="1">
            <a:blip r:embed="rId6">
              <a:extLst>
                <a:ext uri="{28A0092B-C50C-407E-A947-70E740481C1C}">
                  <a14:useLocalDpi xmlns:a14="http://schemas.microsoft.com/office/drawing/2010/main" val="0"/>
                </a:ext>
              </a:extLst>
            </a:blip>
            <a:srcRect t="32383" r="63796" b="36297"/>
            <a:stretch/>
          </p:blipFill>
          <p:spPr>
            <a:xfrm>
              <a:off x="635000" y="2666999"/>
              <a:ext cx="2438400" cy="444501"/>
            </a:xfrm>
            <a:prstGeom prst="rect">
              <a:avLst/>
            </a:prstGeom>
          </p:spPr>
        </p:pic>
        <p:pic>
          <p:nvPicPr>
            <p:cNvPr id="13" name="Picture 12"/>
            <p:cNvPicPr>
              <a:picLocks noChangeAspect="1"/>
            </p:cNvPicPr>
            <p:nvPr/>
          </p:nvPicPr>
          <p:blipFill rotWithShape="1">
            <a:blip r:embed="rId6">
              <a:extLst>
                <a:ext uri="{28A0092B-C50C-407E-A947-70E740481C1C}">
                  <a14:useLocalDpi xmlns:a14="http://schemas.microsoft.com/office/drawing/2010/main" val="0"/>
                </a:ext>
              </a:extLst>
            </a:blip>
            <a:srcRect l="57323" t="32383" r="-1069" b="36297"/>
            <a:stretch/>
          </p:blipFill>
          <p:spPr>
            <a:xfrm>
              <a:off x="3073400" y="2666999"/>
              <a:ext cx="2946400" cy="444501"/>
            </a:xfrm>
            <a:prstGeom prst="rect">
              <a:avLst/>
            </a:prstGeom>
          </p:spPr>
        </p:pic>
      </p:grpSp>
      <p:cxnSp>
        <p:nvCxnSpPr>
          <p:cNvPr id="17" name="Straight Connector 16"/>
          <p:cNvCxnSpPr/>
          <p:nvPr/>
        </p:nvCxnSpPr>
        <p:spPr>
          <a:xfrm>
            <a:off x="348400" y="1028701"/>
            <a:ext cx="6831351" cy="0"/>
          </a:xfrm>
          <a:prstGeom prst="line">
            <a:avLst/>
          </a:prstGeom>
          <a:ln>
            <a:solidFill>
              <a:srgbClr val="009ADC"/>
            </a:solidFill>
          </a:ln>
          <a:effectLst/>
        </p:spPr>
        <p:style>
          <a:lnRef idx="2">
            <a:schemeClr val="accent1"/>
          </a:lnRef>
          <a:fillRef idx="0">
            <a:schemeClr val="accent1"/>
          </a:fillRef>
          <a:effectRef idx="1">
            <a:schemeClr val="accent1"/>
          </a:effectRef>
          <a:fontRef idx="minor">
            <a:schemeClr val="tx1"/>
          </a:fontRef>
        </p:style>
      </p:cxnSp>
      <p:pic>
        <p:nvPicPr>
          <p:cNvPr id="23" name="Picture 22" descr="Crest_colour_safer-1.png"/>
          <p:cNvPicPr>
            <a:picLocks noChangeAspect="1"/>
          </p:cNvPicPr>
          <p:nvPr/>
        </p:nvPicPr>
        <p:blipFill rotWithShape="1">
          <a:blip r:embed="rId4">
            <a:extLst>
              <a:ext uri="{28A0092B-C50C-407E-A947-70E740481C1C}">
                <a14:useLocalDpi xmlns:a14="http://schemas.microsoft.com/office/drawing/2010/main" val="0"/>
              </a:ext>
            </a:extLst>
          </a:blip>
          <a:srcRect b="19991"/>
          <a:stretch/>
        </p:blipFill>
        <p:spPr>
          <a:xfrm>
            <a:off x="6636092" y="104834"/>
            <a:ext cx="594457" cy="723087"/>
          </a:xfrm>
          <a:prstGeom prst="rect">
            <a:avLst/>
          </a:prstGeom>
        </p:spPr>
      </p:pic>
      <p:sp>
        <p:nvSpPr>
          <p:cNvPr id="10" name="Rectangle 9">
            <a:extLst>
              <a:ext uri="{FF2B5EF4-FFF2-40B4-BE49-F238E27FC236}">
                <a16:creationId xmlns:a16="http://schemas.microsoft.com/office/drawing/2014/main" id="{0FB66803-3848-4A63-AF93-F221810AD478}"/>
              </a:ext>
            </a:extLst>
          </p:cNvPr>
          <p:cNvSpPr/>
          <p:nvPr/>
        </p:nvSpPr>
        <p:spPr>
          <a:xfrm>
            <a:off x="50528" y="9480096"/>
            <a:ext cx="2321700" cy="1169551"/>
          </a:xfrm>
          <a:prstGeom prst="rect">
            <a:avLst/>
          </a:prstGeom>
        </p:spPr>
        <p:txBody>
          <a:bodyPr wrap="square">
            <a:spAutoFit/>
          </a:bodyPr>
          <a:lstStyle/>
          <a:p>
            <a:r>
              <a:rPr lang="en-US" sz="1400" b="1" dirty="0">
                <a:solidFill>
                  <a:srgbClr val="85CAEF"/>
                </a:solidFill>
                <a:latin typeface="Arial"/>
                <a:cs typeface="Arial"/>
              </a:rPr>
              <a:t>Call: </a:t>
            </a:r>
            <a:r>
              <a:rPr lang="en-US" sz="1400" b="1" dirty="0">
                <a:solidFill>
                  <a:srgbClr val="FFFFFF"/>
                </a:solidFill>
                <a:latin typeface="Arial"/>
                <a:cs typeface="Arial"/>
              </a:rPr>
              <a:t>101</a:t>
            </a:r>
          </a:p>
          <a:p>
            <a:r>
              <a:rPr lang="en-US" sz="1400" b="1" dirty="0">
                <a:solidFill>
                  <a:srgbClr val="85CAEF"/>
                </a:solidFill>
                <a:latin typeface="Arial"/>
                <a:cs typeface="Arial"/>
              </a:rPr>
              <a:t>Telephone: </a:t>
            </a:r>
            <a:r>
              <a:rPr lang="en-US" sz="1400" b="1" dirty="0">
                <a:solidFill>
                  <a:srgbClr val="FFFFFF"/>
                </a:solidFill>
                <a:latin typeface="Arial"/>
                <a:cs typeface="Arial"/>
              </a:rPr>
              <a:t>18001 101</a:t>
            </a:r>
            <a:br>
              <a:rPr lang="en-US" sz="1400" b="1" dirty="0">
                <a:solidFill>
                  <a:srgbClr val="FFFFFF"/>
                </a:solidFill>
                <a:latin typeface="Arial"/>
                <a:cs typeface="Arial"/>
              </a:rPr>
            </a:br>
            <a:r>
              <a:rPr lang="en-US" sz="1400" b="1" dirty="0">
                <a:solidFill>
                  <a:srgbClr val="85CAEF"/>
                </a:solidFill>
                <a:latin typeface="Arial"/>
                <a:cs typeface="Arial"/>
              </a:rPr>
              <a:t>Visit: </a:t>
            </a:r>
            <a:r>
              <a:rPr lang="en-US" sz="1400" b="1" dirty="0">
                <a:solidFill>
                  <a:srgbClr val="FFFFFF"/>
                </a:solidFill>
                <a:latin typeface="Arial"/>
                <a:cs typeface="Arial"/>
              </a:rPr>
              <a:t>cambs.police.uk</a:t>
            </a:r>
            <a:br>
              <a:rPr lang="en-US" sz="1400" b="1" dirty="0">
                <a:solidFill>
                  <a:srgbClr val="FFFFFF"/>
                </a:solidFill>
                <a:latin typeface="Arial"/>
                <a:cs typeface="Arial"/>
              </a:rPr>
            </a:br>
            <a:r>
              <a:rPr lang="en-US" sz="1400" b="1" dirty="0">
                <a:solidFill>
                  <a:srgbClr val="85CAEF"/>
                </a:solidFill>
                <a:latin typeface="Arial"/>
                <a:cs typeface="Arial"/>
              </a:rPr>
              <a:t>Follow: </a:t>
            </a:r>
            <a:r>
              <a:rPr lang="en-US" sz="1400" b="1" dirty="0">
                <a:solidFill>
                  <a:srgbClr val="FFFFFF"/>
                </a:solidFill>
                <a:latin typeface="Arial"/>
                <a:cs typeface="Arial"/>
              </a:rPr>
              <a:t>CambsCops</a:t>
            </a:r>
          </a:p>
          <a:p>
            <a:r>
              <a:rPr lang="en-US" sz="1400" b="1" dirty="0">
                <a:solidFill>
                  <a:srgbClr val="85CAEF"/>
                </a:solidFill>
                <a:latin typeface="Arial"/>
                <a:cs typeface="Arial"/>
              </a:rPr>
              <a:t>Subscribe: </a:t>
            </a:r>
            <a:r>
              <a:rPr lang="en-US" sz="1400" b="1" dirty="0">
                <a:solidFill>
                  <a:srgbClr val="FFFFFF"/>
                </a:solidFill>
                <a:latin typeface="Arial"/>
                <a:cs typeface="Arial"/>
              </a:rPr>
              <a:t>eCops.org.uk</a:t>
            </a:r>
            <a:endParaRPr lang="en-GB" sz="1400" dirty="0"/>
          </a:p>
        </p:txBody>
      </p:sp>
      <p:sp>
        <p:nvSpPr>
          <p:cNvPr id="20" name="TextBox 19">
            <a:extLst>
              <a:ext uri="{FF2B5EF4-FFF2-40B4-BE49-F238E27FC236}">
                <a16:creationId xmlns:a16="http://schemas.microsoft.com/office/drawing/2014/main" id="{9E3EE0E4-20FE-4DBF-9885-EAEDC0FE3CAE}"/>
              </a:ext>
            </a:extLst>
          </p:cNvPr>
          <p:cNvSpPr txBox="1"/>
          <p:nvPr/>
        </p:nvSpPr>
        <p:spPr>
          <a:xfrm>
            <a:off x="348400" y="1167158"/>
            <a:ext cx="6832046" cy="4337169"/>
          </a:xfrm>
          <a:prstGeom prst="rect">
            <a:avLst/>
          </a:prstGeom>
          <a:solidFill>
            <a:schemeClr val="accent3">
              <a:lumMod val="40000"/>
              <a:lumOff val="60000"/>
            </a:schemeClr>
          </a:solidFill>
        </p:spPr>
        <p:txBody>
          <a:bodyPr wrap="square" lIns="72000" tIns="72000" rIns="72000" bIns="72000" rtlCol="0">
            <a:noAutofit/>
          </a:bodyPr>
          <a:lstStyle/>
          <a:p>
            <a:r>
              <a:rPr lang="en-GB" b="1" dirty="0">
                <a:latin typeface="Calibri Light" panose="020F0302020204030204" pitchFamily="34" charset="0"/>
                <a:cs typeface="Calibri Light" panose="020F0302020204030204" pitchFamily="34" charset="0"/>
              </a:rPr>
              <a:t>Parking outside schools!</a:t>
            </a:r>
          </a:p>
          <a:p>
            <a:endParaRPr lang="en-GB" sz="1100" b="1" dirty="0">
              <a:latin typeface="Calibri Light" panose="020F0302020204030204" pitchFamily="34" charset="0"/>
              <a:cs typeface="Calibri Light" panose="020F0302020204030204" pitchFamily="34" charset="0"/>
            </a:endParaRPr>
          </a:p>
          <a:p>
            <a:r>
              <a:rPr lang="en-GB" sz="1100" dirty="0">
                <a:latin typeface="Calibri Light" panose="020F0302020204030204" pitchFamily="34" charset="0"/>
                <a:cs typeface="Calibri Light" panose="020F0302020204030204" pitchFamily="34" charset="0"/>
              </a:rPr>
              <a:t>We are sure most of you are all aware of the </a:t>
            </a:r>
          </a:p>
          <a:p>
            <a:r>
              <a:rPr lang="en-GB" sz="1100" dirty="0">
                <a:latin typeface="Calibri Light" panose="020F0302020204030204" pitchFamily="34" charset="0"/>
                <a:cs typeface="Calibri Light" panose="020F0302020204030204" pitchFamily="34" charset="0"/>
              </a:rPr>
              <a:t>continuing issues regarding parking outside </a:t>
            </a:r>
          </a:p>
          <a:p>
            <a:r>
              <a:rPr lang="en-GB" sz="1100" dirty="0">
                <a:latin typeface="Calibri Light" panose="020F0302020204030204" pitchFamily="34" charset="0"/>
                <a:cs typeface="Calibri Light" panose="020F0302020204030204" pitchFamily="34" charset="0"/>
              </a:rPr>
              <a:t>schools during drop off and pick up times.</a:t>
            </a:r>
          </a:p>
          <a:p>
            <a:r>
              <a:rPr lang="en-GB" sz="1100" dirty="0">
                <a:latin typeface="Calibri Light" panose="020F0302020204030204" pitchFamily="34" charset="0"/>
                <a:cs typeface="Calibri Light" panose="020F0302020204030204" pitchFamily="34" charset="0"/>
              </a:rPr>
              <a:t> </a:t>
            </a:r>
          </a:p>
          <a:p>
            <a:r>
              <a:rPr lang="en-GB" sz="1100" dirty="0">
                <a:latin typeface="Calibri Light" panose="020F0302020204030204" pitchFamily="34" charset="0"/>
                <a:cs typeface="Calibri Light" panose="020F0302020204030204" pitchFamily="34" charset="0"/>
              </a:rPr>
              <a:t>Unsafe, inconsiderate and dangerous parking is an offence and an increasing problem throughout our county, causing chaos for local residents and ultimately putting the safety of our children and others at risk. </a:t>
            </a:r>
          </a:p>
          <a:p>
            <a:endParaRPr lang="en-GB" sz="1100" dirty="0">
              <a:latin typeface="Calibri Light" panose="020F0302020204030204" pitchFamily="34" charset="0"/>
              <a:cs typeface="Calibri Light" panose="020F0302020204030204" pitchFamily="34" charset="0"/>
            </a:endParaRPr>
          </a:p>
          <a:p>
            <a:r>
              <a:rPr lang="en-GB" sz="1100" dirty="0">
                <a:latin typeface="Calibri Light" panose="020F0302020204030204" pitchFamily="34" charset="0"/>
                <a:cs typeface="Calibri Light" panose="020F0302020204030204" pitchFamily="34" charset="0"/>
              </a:rPr>
              <a:t>Please stop and think before parking. Consider - Am I being respectful? Am I parking illegally? Is my parking dangerous? We can </a:t>
            </a:r>
            <a:r>
              <a:rPr lang="en-GB" sz="1100" b="1" dirty="0">
                <a:latin typeface="Calibri Light" panose="020F0302020204030204" pitchFamily="34" charset="0"/>
                <a:cs typeface="Calibri Light" panose="020F0302020204030204" pitchFamily="34" charset="0"/>
              </a:rPr>
              <a:t>all</a:t>
            </a:r>
            <a:r>
              <a:rPr lang="en-GB" sz="1100" dirty="0">
                <a:latin typeface="Calibri Light" panose="020F0302020204030204" pitchFamily="34" charset="0"/>
                <a:cs typeface="Calibri Light" panose="020F0302020204030204" pitchFamily="34" charset="0"/>
              </a:rPr>
              <a:t> do our bit to reduce the issues of parking during school pick up &amp; collection times. For the safety of your child, their friends and the local community we kindly request that you all park safety, legally and considerately.  </a:t>
            </a:r>
          </a:p>
          <a:p>
            <a:endParaRPr lang="en-GB" sz="1100" dirty="0">
              <a:latin typeface="Calibri Light" panose="020F0302020204030204" pitchFamily="34" charset="0"/>
              <a:cs typeface="Calibri Light" panose="020F0302020204030204" pitchFamily="34" charset="0"/>
            </a:endParaRPr>
          </a:p>
          <a:p>
            <a:r>
              <a:rPr lang="en-GB" sz="1100" dirty="0">
                <a:latin typeface="Calibri Light" panose="020F0302020204030204" pitchFamily="34" charset="0"/>
                <a:cs typeface="Calibri Light" panose="020F0302020204030204" pitchFamily="34" charset="0"/>
              </a:rPr>
              <a:t>Remember and consider:</a:t>
            </a:r>
          </a:p>
          <a:p>
            <a:endParaRPr lang="en-GB" sz="1100" b="1" dirty="0">
              <a:latin typeface="Calibri Light" panose="020F0302020204030204" pitchFamily="34" charset="0"/>
              <a:cs typeface="Calibri Light" panose="020F0302020204030204" pitchFamily="34" charset="0"/>
            </a:endParaRPr>
          </a:p>
          <a:p>
            <a:pPr marL="171450" lvl="0" indent="-171450">
              <a:buFont typeface="Arial" panose="020B0604020202020204" pitchFamily="34" charset="0"/>
              <a:buChar char="•"/>
            </a:pPr>
            <a:r>
              <a:rPr lang="en-GB" sz="1100" b="1" dirty="0">
                <a:latin typeface="Calibri Light" panose="020F0302020204030204" pitchFamily="34" charset="0"/>
                <a:cs typeface="Calibri Light" panose="020F0302020204030204" pitchFamily="34" charset="0"/>
              </a:rPr>
              <a:t>DO NOT </a:t>
            </a:r>
            <a:r>
              <a:rPr lang="en-GB" sz="1100" dirty="0">
                <a:latin typeface="Calibri Light" panose="020F0302020204030204" pitchFamily="34" charset="0"/>
                <a:cs typeface="Calibri Light" panose="020F0302020204030204" pitchFamily="34" charset="0"/>
              </a:rPr>
              <a:t>park on single or double yellow lines</a:t>
            </a:r>
          </a:p>
          <a:p>
            <a:pPr marL="171450" lvl="0" indent="-171450">
              <a:buFont typeface="Arial" panose="020B0604020202020204" pitchFamily="34" charset="0"/>
              <a:buChar char="•"/>
            </a:pPr>
            <a:r>
              <a:rPr lang="en-GB" sz="1100" b="1" dirty="0">
                <a:latin typeface="Calibri Light" panose="020F0302020204030204" pitchFamily="34" charset="0"/>
                <a:cs typeface="Calibri Light" panose="020F0302020204030204" pitchFamily="34" charset="0"/>
              </a:rPr>
              <a:t>DO NOT </a:t>
            </a:r>
            <a:r>
              <a:rPr lang="en-GB" sz="1100" dirty="0">
                <a:latin typeface="Calibri Light" panose="020F0302020204030204" pitchFamily="34" charset="0"/>
                <a:cs typeface="Calibri Light" panose="020F0302020204030204" pitchFamily="34" charset="0"/>
              </a:rPr>
              <a:t>double park</a:t>
            </a:r>
          </a:p>
          <a:p>
            <a:pPr marL="171450" lvl="0" indent="-171450">
              <a:buFont typeface="Arial" panose="020B0604020202020204" pitchFamily="34" charset="0"/>
              <a:buChar char="•"/>
            </a:pPr>
            <a:r>
              <a:rPr lang="en-GB" sz="1100" b="1" dirty="0">
                <a:latin typeface="Calibri Light" panose="020F0302020204030204" pitchFamily="34" charset="0"/>
                <a:cs typeface="Calibri Light" panose="020F0302020204030204" pitchFamily="34" charset="0"/>
              </a:rPr>
              <a:t>DO NOT  </a:t>
            </a:r>
            <a:r>
              <a:rPr lang="en-GB" sz="1100" dirty="0">
                <a:latin typeface="Calibri Light" panose="020F0302020204030204" pitchFamily="34" charset="0"/>
                <a:cs typeface="Calibri Light" panose="020F0302020204030204" pitchFamily="34" charset="0"/>
              </a:rPr>
              <a:t>stop or park on the yellow zig zag lines or pedestrian crossing</a:t>
            </a:r>
          </a:p>
          <a:p>
            <a:pPr marL="171450" lvl="0" indent="-171450">
              <a:buFont typeface="Arial" panose="020B0604020202020204" pitchFamily="34" charset="0"/>
              <a:buChar char="•"/>
            </a:pPr>
            <a:r>
              <a:rPr lang="en-GB" sz="1100" b="1" dirty="0">
                <a:latin typeface="Calibri Light" panose="020F0302020204030204" pitchFamily="34" charset="0"/>
                <a:cs typeface="Calibri Light" panose="020F0302020204030204" pitchFamily="34" charset="0"/>
              </a:rPr>
              <a:t>DO NOT </a:t>
            </a:r>
            <a:r>
              <a:rPr lang="en-GB" sz="1100" dirty="0">
                <a:latin typeface="Calibri Light" panose="020F0302020204030204" pitchFamily="34" charset="0"/>
                <a:cs typeface="Calibri Light" panose="020F0302020204030204" pitchFamily="34" charset="0"/>
              </a:rPr>
              <a:t>park on pavements, corners or junctions</a:t>
            </a:r>
          </a:p>
          <a:p>
            <a:pPr marL="171450" lvl="0" indent="-171450">
              <a:buFont typeface="Arial" panose="020B0604020202020204" pitchFamily="34" charset="0"/>
              <a:buChar char="•"/>
            </a:pPr>
            <a:r>
              <a:rPr lang="en-GB" sz="1100" b="1" dirty="0">
                <a:latin typeface="Calibri Light" panose="020F0302020204030204" pitchFamily="34" charset="0"/>
                <a:cs typeface="Calibri Light" panose="020F0302020204030204" pitchFamily="34" charset="0"/>
              </a:rPr>
              <a:t>DO NOT </a:t>
            </a:r>
            <a:r>
              <a:rPr lang="en-GB" sz="1100" dirty="0">
                <a:latin typeface="Calibri Light" panose="020F0302020204030204" pitchFamily="34" charset="0"/>
                <a:cs typeface="Calibri Light" panose="020F0302020204030204" pitchFamily="34" charset="0"/>
              </a:rPr>
              <a:t> obstruct footpaths or cycleway’s</a:t>
            </a:r>
          </a:p>
          <a:p>
            <a:pPr marL="171450" lvl="0" indent="-171450">
              <a:buFont typeface="Arial" panose="020B0604020202020204" pitchFamily="34" charset="0"/>
              <a:buChar char="•"/>
            </a:pPr>
            <a:r>
              <a:rPr lang="en-GB" sz="1100" dirty="0">
                <a:latin typeface="Calibri Light" panose="020F0302020204030204" pitchFamily="34" charset="0"/>
                <a:cs typeface="Calibri Light" panose="020F0302020204030204" pitchFamily="34" charset="0"/>
              </a:rPr>
              <a:t>Consider car sharing</a:t>
            </a:r>
          </a:p>
          <a:p>
            <a:pPr marL="171450" lvl="0" indent="-171450">
              <a:buFont typeface="Arial" panose="020B0604020202020204" pitchFamily="34" charset="0"/>
              <a:buChar char="•"/>
            </a:pPr>
            <a:r>
              <a:rPr lang="en-GB" sz="1100" dirty="0">
                <a:latin typeface="Calibri Light" panose="020F0302020204030204" pitchFamily="34" charset="0"/>
                <a:cs typeface="Calibri Light" panose="020F0302020204030204" pitchFamily="34" charset="0"/>
              </a:rPr>
              <a:t>Walk or cycle to school where appropriate</a:t>
            </a:r>
          </a:p>
          <a:p>
            <a:pPr marL="171450" lvl="0" indent="-171450">
              <a:buFont typeface="Arial" panose="020B0604020202020204" pitchFamily="34" charset="0"/>
              <a:buChar char="•"/>
            </a:pPr>
            <a:r>
              <a:rPr lang="en-GB" sz="1100" dirty="0">
                <a:latin typeface="Calibri Light" panose="020F0302020204030204" pitchFamily="34" charset="0"/>
                <a:cs typeface="Calibri Light" panose="020F0302020204030204" pitchFamily="34" charset="0"/>
              </a:rPr>
              <a:t>And finally…</a:t>
            </a:r>
            <a:r>
              <a:rPr lang="en-GB" sz="1100" b="1" dirty="0">
                <a:latin typeface="Calibri Light" panose="020F0302020204030204" pitchFamily="34" charset="0"/>
                <a:cs typeface="Calibri Light" panose="020F0302020204030204" pitchFamily="34" charset="0"/>
              </a:rPr>
              <a:t>DO NOT </a:t>
            </a:r>
            <a:r>
              <a:rPr lang="en-GB" sz="1100" dirty="0">
                <a:latin typeface="Calibri Light" panose="020F0302020204030204" pitchFamily="34" charset="0"/>
                <a:cs typeface="Calibri Light" panose="020F0302020204030204" pitchFamily="34" charset="0"/>
              </a:rPr>
              <a:t>block the driveways of local residents.</a:t>
            </a:r>
          </a:p>
          <a:p>
            <a:endParaRPr lang="en-GB" sz="1100" b="1" dirty="0">
              <a:latin typeface="Calibri Light" panose="020F0302020204030204" pitchFamily="34" charset="0"/>
              <a:cs typeface="Calibri Light" panose="020F0302020204030204" pitchFamily="34" charset="0"/>
            </a:endParaRPr>
          </a:p>
        </p:txBody>
      </p:sp>
      <p:sp>
        <p:nvSpPr>
          <p:cNvPr id="16" name="TextBox 15">
            <a:extLst>
              <a:ext uri="{FF2B5EF4-FFF2-40B4-BE49-F238E27FC236}">
                <a16:creationId xmlns:a16="http://schemas.microsoft.com/office/drawing/2014/main" id="{2BE3E491-BF70-4710-99F2-9B1168D25718}"/>
              </a:ext>
            </a:extLst>
          </p:cNvPr>
          <p:cNvSpPr txBox="1"/>
          <p:nvPr/>
        </p:nvSpPr>
        <p:spPr>
          <a:xfrm>
            <a:off x="368846" y="5671032"/>
            <a:ext cx="6831351" cy="3546316"/>
          </a:xfrm>
          <a:prstGeom prst="rect">
            <a:avLst/>
          </a:prstGeom>
          <a:solidFill>
            <a:schemeClr val="accent6">
              <a:lumMod val="40000"/>
              <a:lumOff val="60000"/>
            </a:schemeClr>
          </a:solidFill>
        </p:spPr>
        <p:txBody>
          <a:bodyPr wrap="square" lIns="72000" tIns="72000" rIns="72000" bIns="72000" rtlCol="0">
            <a:noAutofit/>
          </a:bodyPr>
          <a:lstStyle/>
          <a:p>
            <a:r>
              <a:rPr lang="en-GB" b="1" dirty="0">
                <a:latin typeface="Calibri Light" panose="020F0302020204030204" pitchFamily="34" charset="0"/>
                <a:cs typeface="Calibri Light" panose="020F0302020204030204" pitchFamily="34" charset="0"/>
              </a:rPr>
              <a:t>Worried about something that's happened online?</a:t>
            </a:r>
          </a:p>
          <a:p>
            <a:r>
              <a:rPr lang="en-GB" sz="1100" dirty="0">
                <a:latin typeface="Calibri Light" panose="020F0302020204030204" pitchFamily="34" charset="0"/>
                <a:cs typeface="Calibri Light" panose="020F0302020204030204" pitchFamily="34" charset="0"/>
              </a:rPr>
              <a:t> </a:t>
            </a:r>
          </a:p>
          <a:p>
            <a:r>
              <a:rPr lang="en-GB" sz="1100" dirty="0">
                <a:latin typeface="Calibri Light" panose="020F0302020204030204" pitchFamily="34" charset="0"/>
                <a:cs typeface="Calibri Light" panose="020F0302020204030204" pitchFamily="34" charset="0"/>
              </a:rPr>
              <a:t>Many children and young people now have a wide range</a:t>
            </a:r>
          </a:p>
          <a:p>
            <a:r>
              <a:rPr lang="en-GB" sz="1100" dirty="0">
                <a:latin typeface="Calibri Light" panose="020F0302020204030204" pitchFamily="34" charset="0"/>
                <a:cs typeface="Calibri Light" panose="020F0302020204030204" pitchFamily="34" charset="0"/>
              </a:rPr>
              <a:t>of information technology at their fingertips such as the </a:t>
            </a:r>
          </a:p>
          <a:p>
            <a:r>
              <a:rPr lang="en-GB" sz="1100" dirty="0">
                <a:latin typeface="Calibri Light" panose="020F0302020204030204" pitchFamily="34" charset="0"/>
                <a:cs typeface="Calibri Light" panose="020F0302020204030204" pitchFamily="34" charset="0"/>
              </a:rPr>
              <a:t>internet, which remains hugely valuable for education, </a:t>
            </a:r>
          </a:p>
          <a:p>
            <a:r>
              <a:rPr lang="en-GB" sz="1100" dirty="0">
                <a:latin typeface="Calibri Light" panose="020F0302020204030204" pitchFamily="34" charset="0"/>
                <a:cs typeface="Calibri Light" panose="020F0302020204030204" pitchFamily="34" charset="0"/>
              </a:rPr>
              <a:t>entertainment and keeping in touch with family and friends.</a:t>
            </a:r>
          </a:p>
          <a:p>
            <a:r>
              <a:rPr lang="en-GB" sz="1100" dirty="0">
                <a:latin typeface="Calibri Light" panose="020F0302020204030204" pitchFamily="34" charset="0"/>
                <a:cs typeface="Calibri Light" panose="020F0302020204030204" pitchFamily="34" charset="0"/>
              </a:rPr>
              <a:t>Most people online will be genuine and supportive, however</a:t>
            </a:r>
          </a:p>
          <a:p>
            <a:r>
              <a:rPr lang="en-GB" sz="1100" dirty="0">
                <a:latin typeface="Calibri Light" panose="020F0302020204030204" pitchFamily="34" charset="0"/>
                <a:cs typeface="Calibri Light" panose="020F0302020204030204" pitchFamily="34" charset="0"/>
              </a:rPr>
              <a:t>some may try to manipulate or force young people into </a:t>
            </a:r>
          </a:p>
          <a:p>
            <a:r>
              <a:rPr lang="en-GB" sz="1100" dirty="0">
                <a:latin typeface="Calibri Light" panose="020F0302020204030204" pitchFamily="34" charset="0"/>
                <a:cs typeface="Calibri Light" panose="020F0302020204030204" pitchFamily="34" charset="0"/>
              </a:rPr>
              <a:t>criminal and sexual activity without them realising.</a:t>
            </a:r>
          </a:p>
          <a:p>
            <a:r>
              <a:rPr lang="en-GB" sz="1100" dirty="0">
                <a:latin typeface="Calibri Light" panose="020F0302020204030204" pitchFamily="34" charset="0"/>
                <a:cs typeface="Calibri Light" panose="020F0302020204030204" pitchFamily="34" charset="0"/>
              </a:rPr>
              <a:t>Therefore, we wish to continue raising awareness of what to</a:t>
            </a:r>
          </a:p>
          <a:p>
            <a:r>
              <a:rPr lang="en-GB" sz="1100" dirty="0">
                <a:latin typeface="Calibri Light" panose="020F0302020204030204" pitchFamily="34" charset="0"/>
                <a:cs typeface="Calibri Light" panose="020F0302020204030204" pitchFamily="34" charset="0"/>
              </a:rPr>
              <a:t>do if something goes wrong online.</a:t>
            </a:r>
          </a:p>
          <a:p>
            <a:r>
              <a:rPr lang="en-GB" sz="1100" dirty="0">
                <a:latin typeface="Calibri Light" panose="020F0302020204030204" pitchFamily="34" charset="0"/>
                <a:cs typeface="Calibri Light" panose="020F0302020204030204" pitchFamily="34" charset="0"/>
              </a:rPr>
              <a:t> </a:t>
            </a:r>
          </a:p>
          <a:p>
            <a:r>
              <a:rPr lang="en-GB" sz="1100" dirty="0">
                <a:latin typeface="Calibri Light" panose="020F0302020204030204" pitchFamily="34" charset="0"/>
                <a:cs typeface="Calibri Light" panose="020F0302020204030204" pitchFamily="34" charset="0"/>
              </a:rPr>
              <a:t>For more information, support and advice please click on the</a:t>
            </a:r>
          </a:p>
          <a:p>
            <a:r>
              <a:rPr lang="en-GB" sz="1100" dirty="0">
                <a:latin typeface="Calibri Light" panose="020F0302020204030204" pitchFamily="34" charset="0"/>
                <a:cs typeface="Calibri Light" panose="020F0302020204030204" pitchFamily="34" charset="0"/>
              </a:rPr>
              <a:t>following links from ThinkUKnow. </a:t>
            </a:r>
          </a:p>
          <a:p>
            <a:endParaRPr lang="en-GB" sz="1100" b="1" dirty="0">
              <a:latin typeface="Calibri Light" panose="020F0302020204030204" pitchFamily="34" charset="0"/>
              <a:cs typeface="Calibri Light" panose="020F0302020204030204" pitchFamily="34" charset="0"/>
              <a:hlinkClick r:id="rId7"/>
            </a:endParaRPr>
          </a:p>
          <a:p>
            <a:r>
              <a:rPr lang="en-GB" sz="1100" b="1" dirty="0">
                <a:latin typeface="Calibri Light" panose="020F0302020204030204" pitchFamily="34" charset="0"/>
                <a:cs typeface="Calibri Light" panose="020F0302020204030204" pitchFamily="34" charset="0"/>
                <a:hlinkClick r:id="rId7"/>
              </a:rPr>
              <a:t>article for 11 to 13s website</a:t>
            </a:r>
            <a:r>
              <a:rPr lang="en-GB" sz="1100" dirty="0">
                <a:latin typeface="Calibri Light" panose="020F0302020204030204" pitchFamily="34" charset="0"/>
                <a:cs typeface="Calibri Light" panose="020F0302020204030204" pitchFamily="34" charset="0"/>
              </a:rPr>
              <a:t> </a:t>
            </a:r>
          </a:p>
          <a:p>
            <a:endParaRPr lang="en-GB" sz="1100" dirty="0">
              <a:latin typeface="Calibri Light" panose="020F0302020204030204" pitchFamily="34" charset="0"/>
              <a:cs typeface="Calibri Light" panose="020F0302020204030204" pitchFamily="34" charset="0"/>
            </a:endParaRPr>
          </a:p>
          <a:p>
            <a:r>
              <a:rPr lang="en-GB" sz="1100" b="1" dirty="0">
                <a:latin typeface="Calibri Light" panose="020F0302020204030204" pitchFamily="34" charset="0"/>
                <a:cs typeface="Calibri Light" panose="020F0302020204030204" pitchFamily="34" charset="0"/>
                <a:hlinkClick r:id="rId8"/>
              </a:rPr>
              <a:t>article for parents and carers</a:t>
            </a:r>
            <a:r>
              <a:rPr lang="en-GB" sz="1100" dirty="0">
                <a:latin typeface="Calibri Light" panose="020F0302020204030204" pitchFamily="34" charset="0"/>
                <a:cs typeface="Calibri Light" panose="020F0302020204030204" pitchFamily="34" charset="0"/>
              </a:rPr>
              <a:t>.  </a:t>
            </a:r>
          </a:p>
        </p:txBody>
      </p:sp>
      <p:sp>
        <p:nvSpPr>
          <p:cNvPr id="2" name="Rectangle 8">
            <a:extLst>
              <a:ext uri="{FF2B5EF4-FFF2-40B4-BE49-F238E27FC236}">
                <a16:creationId xmlns:a16="http://schemas.microsoft.com/office/drawing/2014/main" id="{69064348-3B9F-4E9E-BB4C-0AF15DF3E73C}"/>
              </a:ext>
            </a:extLst>
          </p:cNvPr>
          <p:cNvSpPr>
            <a:spLocks noChangeArrowheads="1"/>
          </p:cNvSpPr>
          <p:nvPr/>
        </p:nvSpPr>
        <p:spPr bwMode="auto">
          <a:xfrm>
            <a:off x="0" y="0"/>
            <a:ext cx="75628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8" name="Rectangle 10">
            <a:extLst>
              <a:ext uri="{FF2B5EF4-FFF2-40B4-BE49-F238E27FC236}">
                <a16:creationId xmlns:a16="http://schemas.microsoft.com/office/drawing/2014/main" id="{466D38B7-7DCD-479D-BF71-3EB179FFBCDA}"/>
              </a:ext>
            </a:extLst>
          </p:cNvPr>
          <p:cNvSpPr>
            <a:spLocks noChangeArrowheads="1"/>
          </p:cNvSpPr>
          <p:nvPr/>
        </p:nvSpPr>
        <p:spPr bwMode="auto">
          <a:xfrm>
            <a:off x="152400" y="152400"/>
            <a:ext cx="75628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pic>
        <p:nvPicPr>
          <p:cNvPr id="26" name="Picture 25">
            <a:extLst>
              <a:ext uri="{FF2B5EF4-FFF2-40B4-BE49-F238E27FC236}">
                <a16:creationId xmlns:a16="http://schemas.microsoft.com/office/drawing/2014/main" id="{3FF280C5-597A-4AD6-9BA0-904D0FB98437}"/>
              </a:ext>
            </a:extLst>
          </p:cNvPr>
          <p:cNvPicPr>
            <a:picLocks noChangeAspect="1"/>
          </p:cNvPicPr>
          <p:nvPr/>
        </p:nvPicPr>
        <p:blipFill>
          <a:blip r:embed="rId9"/>
          <a:stretch>
            <a:fillRect/>
          </a:stretch>
        </p:blipFill>
        <p:spPr>
          <a:xfrm>
            <a:off x="4118651" y="62862"/>
            <a:ext cx="2346933" cy="887167"/>
          </a:xfrm>
          <a:prstGeom prst="rect">
            <a:avLst/>
          </a:prstGeom>
        </p:spPr>
      </p:pic>
      <p:pic>
        <p:nvPicPr>
          <p:cNvPr id="19" name="Picture 18">
            <a:extLst>
              <a:ext uri="{FF2B5EF4-FFF2-40B4-BE49-F238E27FC236}">
                <a16:creationId xmlns:a16="http://schemas.microsoft.com/office/drawing/2014/main" id="{DDDAF0CB-159D-477A-8506-C07938819724}"/>
              </a:ext>
            </a:extLst>
          </p:cNvPr>
          <p:cNvPicPr>
            <a:picLocks noChangeAspect="1"/>
          </p:cNvPicPr>
          <p:nvPr/>
        </p:nvPicPr>
        <p:blipFill>
          <a:blip r:embed="rId10"/>
          <a:stretch>
            <a:fillRect/>
          </a:stretch>
        </p:blipFill>
        <p:spPr>
          <a:xfrm>
            <a:off x="3110457" y="1229482"/>
            <a:ext cx="3965148" cy="1059806"/>
          </a:xfrm>
          <a:prstGeom prst="rect">
            <a:avLst/>
          </a:prstGeom>
        </p:spPr>
      </p:pic>
      <p:pic>
        <p:nvPicPr>
          <p:cNvPr id="21" name="Picture 20">
            <a:extLst>
              <a:ext uri="{FF2B5EF4-FFF2-40B4-BE49-F238E27FC236}">
                <a16:creationId xmlns:a16="http://schemas.microsoft.com/office/drawing/2014/main" id="{56DD5FFB-2DD8-46BF-92E8-5F07969EFD10}"/>
              </a:ext>
            </a:extLst>
          </p:cNvPr>
          <p:cNvPicPr>
            <a:picLocks noChangeAspect="1"/>
          </p:cNvPicPr>
          <p:nvPr/>
        </p:nvPicPr>
        <p:blipFill>
          <a:blip r:embed="rId11"/>
          <a:stretch>
            <a:fillRect/>
          </a:stretch>
        </p:blipFill>
        <p:spPr>
          <a:xfrm>
            <a:off x="3886200" y="6139654"/>
            <a:ext cx="3252743" cy="3010697"/>
          </a:xfrm>
          <a:prstGeom prst="rect">
            <a:avLst/>
          </a:prstGeom>
        </p:spPr>
      </p:pic>
      <p:pic>
        <p:nvPicPr>
          <p:cNvPr id="27" name="Picture 26">
            <a:extLst>
              <a:ext uri="{FF2B5EF4-FFF2-40B4-BE49-F238E27FC236}">
                <a16:creationId xmlns:a16="http://schemas.microsoft.com/office/drawing/2014/main" id="{5E0DC01C-AD2C-4C48-8597-8E63795DE7B6}"/>
              </a:ext>
            </a:extLst>
          </p:cNvPr>
          <p:cNvPicPr>
            <a:picLocks noChangeAspect="1"/>
          </p:cNvPicPr>
          <p:nvPr/>
        </p:nvPicPr>
        <p:blipFill>
          <a:blip r:embed="rId12"/>
          <a:stretch>
            <a:fillRect/>
          </a:stretch>
        </p:blipFill>
        <p:spPr>
          <a:xfrm>
            <a:off x="4722264" y="3936314"/>
            <a:ext cx="1293404" cy="788939"/>
          </a:xfrm>
          <a:prstGeom prst="rect">
            <a:avLst/>
          </a:prstGeom>
        </p:spPr>
      </p:pic>
      <p:pic>
        <p:nvPicPr>
          <p:cNvPr id="28" name="Picture 27">
            <a:extLst>
              <a:ext uri="{FF2B5EF4-FFF2-40B4-BE49-F238E27FC236}">
                <a16:creationId xmlns:a16="http://schemas.microsoft.com/office/drawing/2014/main" id="{44D9D578-7CC4-48DF-8BA8-80FBA47251F3}"/>
              </a:ext>
            </a:extLst>
          </p:cNvPr>
          <p:cNvPicPr>
            <a:picLocks noChangeAspect="1"/>
          </p:cNvPicPr>
          <p:nvPr/>
        </p:nvPicPr>
        <p:blipFill>
          <a:blip r:embed="rId13"/>
          <a:stretch>
            <a:fillRect/>
          </a:stretch>
        </p:blipFill>
        <p:spPr>
          <a:xfrm>
            <a:off x="3830718" y="3406776"/>
            <a:ext cx="1327284" cy="757303"/>
          </a:xfrm>
          <a:prstGeom prst="rect">
            <a:avLst/>
          </a:prstGeom>
        </p:spPr>
      </p:pic>
      <p:pic>
        <p:nvPicPr>
          <p:cNvPr id="29" name="Picture 28">
            <a:extLst>
              <a:ext uri="{FF2B5EF4-FFF2-40B4-BE49-F238E27FC236}">
                <a16:creationId xmlns:a16="http://schemas.microsoft.com/office/drawing/2014/main" id="{BEE057B2-C72C-4303-88FD-F7A44B347323}"/>
              </a:ext>
            </a:extLst>
          </p:cNvPr>
          <p:cNvPicPr>
            <a:picLocks noChangeAspect="1"/>
          </p:cNvPicPr>
          <p:nvPr/>
        </p:nvPicPr>
        <p:blipFill>
          <a:blip r:embed="rId14"/>
          <a:stretch>
            <a:fillRect/>
          </a:stretch>
        </p:blipFill>
        <p:spPr>
          <a:xfrm>
            <a:off x="5790058" y="4303701"/>
            <a:ext cx="1293403" cy="1158149"/>
          </a:xfrm>
          <a:prstGeom prst="rect">
            <a:avLst/>
          </a:prstGeom>
        </p:spPr>
      </p:pic>
      <p:pic>
        <p:nvPicPr>
          <p:cNvPr id="30" name="Picture 29">
            <a:extLst>
              <a:ext uri="{FF2B5EF4-FFF2-40B4-BE49-F238E27FC236}">
                <a16:creationId xmlns:a16="http://schemas.microsoft.com/office/drawing/2014/main" id="{4C22DF2D-08F6-4E84-94CE-1B4ACDDFBECF}"/>
              </a:ext>
            </a:extLst>
          </p:cNvPr>
          <p:cNvPicPr>
            <a:picLocks noChangeAspect="1"/>
          </p:cNvPicPr>
          <p:nvPr/>
        </p:nvPicPr>
        <p:blipFill>
          <a:blip r:embed="rId15"/>
          <a:stretch>
            <a:fillRect/>
          </a:stretch>
        </p:blipFill>
        <p:spPr>
          <a:xfrm>
            <a:off x="5748321" y="3395049"/>
            <a:ext cx="1327284" cy="780755"/>
          </a:xfrm>
          <a:prstGeom prst="rect">
            <a:avLst/>
          </a:prstGeom>
        </p:spPr>
      </p:pic>
      <p:pic>
        <p:nvPicPr>
          <p:cNvPr id="31" name="Picture 30">
            <a:extLst>
              <a:ext uri="{FF2B5EF4-FFF2-40B4-BE49-F238E27FC236}">
                <a16:creationId xmlns:a16="http://schemas.microsoft.com/office/drawing/2014/main" id="{CB352B37-333F-45F1-9165-5A784EAC2105}"/>
              </a:ext>
            </a:extLst>
          </p:cNvPr>
          <p:cNvPicPr>
            <a:picLocks noChangeAspect="1"/>
          </p:cNvPicPr>
          <p:nvPr/>
        </p:nvPicPr>
        <p:blipFill>
          <a:blip r:embed="rId16"/>
          <a:stretch>
            <a:fillRect/>
          </a:stretch>
        </p:blipFill>
        <p:spPr>
          <a:xfrm>
            <a:off x="4013032" y="4708630"/>
            <a:ext cx="1473367" cy="753220"/>
          </a:xfrm>
          <a:prstGeom prst="rect">
            <a:avLst/>
          </a:prstGeom>
        </p:spPr>
      </p:pic>
    </p:spTree>
    <p:extLst>
      <p:ext uri="{BB962C8B-B14F-4D97-AF65-F5344CB8AC3E}">
        <p14:creationId xmlns:p14="http://schemas.microsoft.com/office/powerpoint/2010/main" val="3663217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ooter.jpg"/>
          <p:cNvPicPr>
            <a:picLocks noChangeAspect="1"/>
          </p:cNvPicPr>
          <p:nvPr/>
        </p:nvPicPr>
        <p:blipFill rotWithShape="1">
          <a:blip r:embed="rId2">
            <a:extLst>
              <a:ext uri="{28A0092B-C50C-407E-A947-70E740481C1C}">
                <a14:useLocalDpi xmlns:a14="http://schemas.microsoft.com/office/drawing/2010/main" val="0"/>
              </a:ext>
            </a:extLst>
          </a:blip>
          <a:srcRect l="-28" r="112"/>
          <a:stretch/>
        </p:blipFill>
        <p:spPr>
          <a:xfrm>
            <a:off x="-23896" y="8955933"/>
            <a:ext cx="7575942" cy="2024108"/>
          </a:xfrm>
          <a:prstGeom prst="rect">
            <a:avLst/>
          </a:prstGeom>
        </p:spPr>
      </p:pic>
      <p:pic>
        <p:nvPicPr>
          <p:cNvPr id="5" name="Picture 4" descr="B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14"/>
            <a:ext cx="7562850" cy="5675871"/>
          </a:xfrm>
          <a:prstGeom prst="rect">
            <a:avLst/>
          </a:prstGeom>
        </p:spPr>
      </p:pic>
      <p:pic>
        <p:nvPicPr>
          <p:cNvPr id="3" name="Picture 2" descr="Crest_colour_safer-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1582" y="9171106"/>
            <a:ext cx="998169" cy="1517532"/>
          </a:xfrm>
          <a:prstGeom prst="rect">
            <a:avLst/>
          </a:prstGeom>
        </p:spPr>
      </p:pic>
      <p:sp>
        <p:nvSpPr>
          <p:cNvPr id="7" name="TextBox 6"/>
          <p:cNvSpPr txBox="1"/>
          <p:nvPr/>
        </p:nvSpPr>
        <p:spPr>
          <a:xfrm>
            <a:off x="348400" y="623766"/>
            <a:ext cx="3171088" cy="328735"/>
          </a:xfrm>
          <a:prstGeom prst="rect">
            <a:avLst/>
          </a:prstGeom>
          <a:noFill/>
        </p:spPr>
        <p:txBody>
          <a:bodyPr wrap="square" lIns="0" tIns="0" rIns="0" bIns="0" rtlCol="0">
            <a:noAutofit/>
          </a:bodyPr>
          <a:lstStyle/>
          <a:p>
            <a:r>
              <a:rPr lang="en-US" dirty="0">
                <a:solidFill>
                  <a:srgbClr val="7F7F7F"/>
                </a:solidFill>
                <a:latin typeface="Arial"/>
                <a:cs typeface="Arial"/>
              </a:rPr>
              <a:t>October 2021</a:t>
            </a:r>
          </a:p>
        </p:txBody>
      </p:sp>
      <p:pic>
        <p:nvPicPr>
          <p:cNvPr id="6" name="Picture 5" descr="Socials.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5215" y="10320155"/>
            <a:ext cx="1341970" cy="268394"/>
          </a:xfrm>
          <a:prstGeom prst="rect">
            <a:avLst/>
          </a:prstGeom>
        </p:spPr>
      </p:pic>
      <p:sp>
        <p:nvSpPr>
          <p:cNvPr id="8" name="TextBox 7"/>
          <p:cNvSpPr txBox="1"/>
          <p:nvPr/>
        </p:nvSpPr>
        <p:spPr>
          <a:xfrm>
            <a:off x="3126134" y="9967987"/>
            <a:ext cx="1480400" cy="342476"/>
          </a:xfrm>
          <a:prstGeom prst="rect">
            <a:avLst/>
          </a:prstGeom>
          <a:noFill/>
        </p:spPr>
        <p:txBody>
          <a:bodyPr wrap="square" lIns="0" tIns="0" rIns="0" bIns="0" rtlCol="0">
            <a:noAutofit/>
          </a:bodyPr>
          <a:lstStyle/>
          <a:p>
            <a:pPr algn="ctr"/>
            <a:r>
              <a:rPr lang="en-US" dirty="0">
                <a:solidFill>
                  <a:srgbClr val="85CAEF"/>
                </a:solidFill>
                <a:latin typeface="Arial"/>
                <a:cs typeface="Arial"/>
              </a:rPr>
              <a:t>#SaferCambs</a:t>
            </a:r>
            <a:endParaRPr lang="en-US" dirty="0">
              <a:solidFill>
                <a:srgbClr val="FFFFFF"/>
              </a:solidFill>
              <a:latin typeface="Arial"/>
              <a:cs typeface="Arial"/>
            </a:endParaRPr>
          </a:p>
        </p:txBody>
      </p:sp>
      <p:grpSp>
        <p:nvGrpSpPr>
          <p:cNvPr id="14" name="Group 13"/>
          <p:cNvGrpSpPr/>
          <p:nvPr/>
        </p:nvGrpSpPr>
        <p:grpSpPr>
          <a:xfrm>
            <a:off x="348400" y="286655"/>
            <a:ext cx="3537800" cy="292036"/>
            <a:chOff x="635000" y="2666999"/>
            <a:chExt cx="5384800" cy="444501"/>
          </a:xfrm>
        </p:grpSpPr>
        <p:pic>
          <p:nvPicPr>
            <p:cNvPr id="12" name="Picture 11"/>
            <p:cNvPicPr>
              <a:picLocks noChangeAspect="1"/>
            </p:cNvPicPr>
            <p:nvPr/>
          </p:nvPicPr>
          <p:blipFill rotWithShape="1">
            <a:blip r:embed="rId6">
              <a:extLst>
                <a:ext uri="{28A0092B-C50C-407E-A947-70E740481C1C}">
                  <a14:useLocalDpi xmlns:a14="http://schemas.microsoft.com/office/drawing/2010/main" val="0"/>
                </a:ext>
              </a:extLst>
            </a:blip>
            <a:srcRect t="32383" r="63796" b="36297"/>
            <a:stretch/>
          </p:blipFill>
          <p:spPr>
            <a:xfrm>
              <a:off x="635000" y="2666999"/>
              <a:ext cx="2438400" cy="444501"/>
            </a:xfrm>
            <a:prstGeom prst="rect">
              <a:avLst/>
            </a:prstGeom>
          </p:spPr>
        </p:pic>
        <p:pic>
          <p:nvPicPr>
            <p:cNvPr id="13" name="Picture 12"/>
            <p:cNvPicPr>
              <a:picLocks noChangeAspect="1"/>
            </p:cNvPicPr>
            <p:nvPr/>
          </p:nvPicPr>
          <p:blipFill rotWithShape="1">
            <a:blip r:embed="rId6">
              <a:extLst>
                <a:ext uri="{28A0092B-C50C-407E-A947-70E740481C1C}">
                  <a14:useLocalDpi xmlns:a14="http://schemas.microsoft.com/office/drawing/2010/main" val="0"/>
                </a:ext>
              </a:extLst>
            </a:blip>
            <a:srcRect l="57323" t="32383" r="-1069" b="36297"/>
            <a:stretch/>
          </p:blipFill>
          <p:spPr>
            <a:xfrm>
              <a:off x="3073400" y="2666999"/>
              <a:ext cx="2946400" cy="444501"/>
            </a:xfrm>
            <a:prstGeom prst="rect">
              <a:avLst/>
            </a:prstGeom>
          </p:spPr>
        </p:pic>
      </p:grpSp>
      <p:sp>
        <p:nvSpPr>
          <p:cNvPr id="15" name="TextBox 14"/>
          <p:cNvSpPr txBox="1"/>
          <p:nvPr/>
        </p:nvSpPr>
        <p:spPr>
          <a:xfrm>
            <a:off x="2295232" y="9229386"/>
            <a:ext cx="3181935" cy="616959"/>
          </a:xfrm>
          <a:prstGeom prst="rect">
            <a:avLst/>
          </a:prstGeom>
          <a:solidFill>
            <a:srgbClr val="FF0000"/>
          </a:solidFill>
        </p:spPr>
        <p:txBody>
          <a:bodyPr wrap="square" lIns="72000" tIns="72000" rIns="72000" bIns="72000" rtlCol="0" anchor="ctr">
            <a:noAutofit/>
          </a:bodyPr>
          <a:lstStyle/>
          <a:p>
            <a:pPr algn="ctr">
              <a:spcAft>
                <a:spcPts val="500"/>
              </a:spcAft>
            </a:pPr>
            <a:r>
              <a:rPr lang="en-GB" sz="1100" b="1" dirty="0">
                <a:solidFill>
                  <a:schemeClr val="bg1"/>
                </a:solidFill>
                <a:cs typeface="Arial"/>
              </a:rPr>
              <a:t>We would love to hear your feedback &amp; comments. You can contact the team via our email </a:t>
            </a:r>
            <a:r>
              <a:rPr lang="en-GB" sz="1100" b="1" dirty="0">
                <a:solidFill>
                  <a:schemeClr val="bg1"/>
                </a:solidFill>
                <a:cs typeface="Arial"/>
                <a:hlinkClick r:id="rId7"/>
              </a:rPr>
              <a:t>Schools&amp;CYP@cambs.pnn.police.uk</a:t>
            </a:r>
            <a:r>
              <a:rPr lang="en-GB" sz="1100" b="1" dirty="0">
                <a:solidFill>
                  <a:schemeClr val="bg1"/>
                </a:solidFill>
                <a:cs typeface="Arial"/>
              </a:rPr>
              <a:t>  </a:t>
            </a:r>
          </a:p>
        </p:txBody>
      </p:sp>
      <p:cxnSp>
        <p:nvCxnSpPr>
          <p:cNvPr id="17" name="Straight Connector 16"/>
          <p:cNvCxnSpPr/>
          <p:nvPr/>
        </p:nvCxnSpPr>
        <p:spPr>
          <a:xfrm>
            <a:off x="348400" y="1028701"/>
            <a:ext cx="6831351" cy="0"/>
          </a:xfrm>
          <a:prstGeom prst="line">
            <a:avLst/>
          </a:prstGeom>
          <a:ln>
            <a:solidFill>
              <a:srgbClr val="009ADC"/>
            </a:solidFill>
          </a:ln>
          <a:effectLst/>
        </p:spPr>
        <p:style>
          <a:lnRef idx="2">
            <a:schemeClr val="accent1"/>
          </a:lnRef>
          <a:fillRef idx="0">
            <a:schemeClr val="accent1"/>
          </a:fillRef>
          <a:effectRef idx="1">
            <a:schemeClr val="accent1"/>
          </a:effectRef>
          <a:fontRef idx="minor">
            <a:schemeClr val="tx1"/>
          </a:fontRef>
        </p:style>
      </p:cxnSp>
      <p:pic>
        <p:nvPicPr>
          <p:cNvPr id="23" name="Picture 22" descr="Crest_colour_safer-1.png"/>
          <p:cNvPicPr>
            <a:picLocks noChangeAspect="1"/>
          </p:cNvPicPr>
          <p:nvPr/>
        </p:nvPicPr>
        <p:blipFill rotWithShape="1">
          <a:blip r:embed="rId4">
            <a:extLst>
              <a:ext uri="{28A0092B-C50C-407E-A947-70E740481C1C}">
                <a14:useLocalDpi xmlns:a14="http://schemas.microsoft.com/office/drawing/2010/main" val="0"/>
              </a:ext>
            </a:extLst>
          </a:blip>
          <a:srcRect b="19991"/>
          <a:stretch/>
        </p:blipFill>
        <p:spPr>
          <a:xfrm>
            <a:off x="6680666" y="113018"/>
            <a:ext cx="594457" cy="723087"/>
          </a:xfrm>
          <a:prstGeom prst="rect">
            <a:avLst/>
          </a:prstGeom>
        </p:spPr>
      </p:pic>
      <p:sp>
        <p:nvSpPr>
          <p:cNvPr id="22" name="Rectangle 21">
            <a:extLst>
              <a:ext uri="{FF2B5EF4-FFF2-40B4-BE49-F238E27FC236}">
                <a16:creationId xmlns:a16="http://schemas.microsoft.com/office/drawing/2014/main" id="{E547EC15-C7DC-4A82-BB04-9026263DEB98}"/>
              </a:ext>
            </a:extLst>
          </p:cNvPr>
          <p:cNvSpPr/>
          <p:nvPr/>
        </p:nvSpPr>
        <p:spPr>
          <a:xfrm>
            <a:off x="151894" y="9418998"/>
            <a:ext cx="2354239" cy="1169551"/>
          </a:xfrm>
          <a:prstGeom prst="rect">
            <a:avLst/>
          </a:prstGeom>
        </p:spPr>
        <p:txBody>
          <a:bodyPr wrap="square">
            <a:spAutoFit/>
          </a:bodyPr>
          <a:lstStyle/>
          <a:p>
            <a:r>
              <a:rPr lang="en-US" sz="1400" b="1" dirty="0">
                <a:solidFill>
                  <a:srgbClr val="85CAEF"/>
                </a:solidFill>
                <a:latin typeface="Arial"/>
                <a:cs typeface="Arial"/>
              </a:rPr>
              <a:t>Call: </a:t>
            </a:r>
            <a:r>
              <a:rPr lang="en-US" sz="1400" b="1" dirty="0">
                <a:solidFill>
                  <a:srgbClr val="FFFFFF"/>
                </a:solidFill>
                <a:latin typeface="Arial"/>
                <a:cs typeface="Arial"/>
              </a:rPr>
              <a:t>101</a:t>
            </a:r>
          </a:p>
          <a:p>
            <a:r>
              <a:rPr lang="en-US" sz="1400" b="1" dirty="0">
                <a:solidFill>
                  <a:srgbClr val="85CAEF"/>
                </a:solidFill>
                <a:latin typeface="Arial"/>
                <a:cs typeface="Arial"/>
              </a:rPr>
              <a:t>Telephone: </a:t>
            </a:r>
            <a:r>
              <a:rPr lang="en-US" sz="1400" b="1" dirty="0">
                <a:solidFill>
                  <a:srgbClr val="FFFFFF"/>
                </a:solidFill>
                <a:latin typeface="Arial"/>
                <a:cs typeface="Arial"/>
              </a:rPr>
              <a:t>18001 101</a:t>
            </a:r>
            <a:br>
              <a:rPr lang="en-US" sz="1400" b="1" dirty="0">
                <a:solidFill>
                  <a:srgbClr val="FFFFFF"/>
                </a:solidFill>
                <a:latin typeface="Arial"/>
                <a:cs typeface="Arial"/>
              </a:rPr>
            </a:br>
            <a:r>
              <a:rPr lang="en-US" sz="1400" b="1" dirty="0">
                <a:solidFill>
                  <a:srgbClr val="85CAEF"/>
                </a:solidFill>
                <a:latin typeface="Arial"/>
                <a:cs typeface="Arial"/>
              </a:rPr>
              <a:t>Visit: </a:t>
            </a:r>
            <a:r>
              <a:rPr lang="en-US" sz="1400" b="1" dirty="0">
                <a:solidFill>
                  <a:srgbClr val="FFFFFF"/>
                </a:solidFill>
                <a:latin typeface="Arial"/>
                <a:cs typeface="Arial"/>
              </a:rPr>
              <a:t>cambs.police.uk</a:t>
            </a:r>
            <a:br>
              <a:rPr lang="en-US" sz="1400" b="1" dirty="0">
                <a:solidFill>
                  <a:srgbClr val="FFFFFF"/>
                </a:solidFill>
                <a:latin typeface="Arial"/>
                <a:cs typeface="Arial"/>
              </a:rPr>
            </a:br>
            <a:r>
              <a:rPr lang="en-US" sz="1400" b="1" dirty="0">
                <a:solidFill>
                  <a:srgbClr val="85CAEF"/>
                </a:solidFill>
                <a:latin typeface="Arial"/>
                <a:cs typeface="Arial"/>
              </a:rPr>
              <a:t>Follow: </a:t>
            </a:r>
            <a:r>
              <a:rPr lang="en-US" sz="1400" b="1" dirty="0">
                <a:solidFill>
                  <a:srgbClr val="FFFFFF"/>
                </a:solidFill>
                <a:latin typeface="Arial"/>
                <a:cs typeface="Arial"/>
              </a:rPr>
              <a:t>CambsCops</a:t>
            </a:r>
          </a:p>
          <a:p>
            <a:r>
              <a:rPr lang="en-US" sz="1400" b="1" dirty="0">
                <a:solidFill>
                  <a:srgbClr val="85CAEF"/>
                </a:solidFill>
                <a:latin typeface="Arial"/>
                <a:cs typeface="Arial"/>
              </a:rPr>
              <a:t>Subscribe: </a:t>
            </a:r>
            <a:r>
              <a:rPr lang="en-US" sz="1400" b="1" dirty="0">
                <a:solidFill>
                  <a:srgbClr val="FFFFFF"/>
                </a:solidFill>
                <a:latin typeface="Arial"/>
                <a:cs typeface="Arial"/>
              </a:rPr>
              <a:t>eCops.org.uk</a:t>
            </a:r>
            <a:endParaRPr lang="en-GB" sz="1400" dirty="0"/>
          </a:p>
        </p:txBody>
      </p:sp>
      <p:sp>
        <p:nvSpPr>
          <p:cNvPr id="26" name="TextBox 25">
            <a:extLst>
              <a:ext uri="{FF2B5EF4-FFF2-40B4-BE49-F238E27FC236}">
                <a16:creationId xmlns:a16="http://schemas.microsoft.com/office/drawing/2014/main" id="{FAE7A115-DDB5-4FB4-886C-9BC175EDF3CC}"/>
              </a:ext>
            </a:extLst>
          </p:cNvPr>
          <p:cNvSpPr txBox="1"/>
          <p:nvPr/>
        </p:nvSpPr>
        <p:spPr>
          <a:xfrm>
            <a:off x="377183" y="1141833"/>
            <a:ext cx="6819917" cy="3921132"/>
          </a:xfrm>
          <a:prstGeom prst="rect">
            <a:avLst/>
          </a:prstGeom>
          <a:solidFill>
            <a:schemeClr val="accent4">
              <a:lumMod val="60000"/>
              <a:lumOff val="40000"/>
            </a:schemeClr>
          </a:solidFill>
        </p:spPr>
        <p:txBody>
          <a:bodyPr wrap="square" lIns="72000" tIns="72000" rIns="72000" bIns="72000" rtlCol="0">
            <a:noAutofit/>
          </a:bodyPr>
          <a:lstStyle/>
          <a:p>
            <a:r>
              <a:rPr lang="en-GB" b="1" dirty="0">
                <a:latin typeface="Calibri Light" panose="020F0302020204030204" pitchFamily="34" charset="0"/>
                <a:cs typeface="Calibri Light" panose="020F0302020204030204" pitchFamily="34" charset="0"/>
              </a:rPr>
              <a:t>Pet Abduction: New law </a:t>
            </a:r>
            <a:endParaRPr lang="en-GB" dirty="0">
              <a:latin typeface="Calibri Light" panose="020F0302020204030204" pitchFamily="34" charset="0"/>
              <a:cs typeface="Calibri Light" panose="020F0302020204030204" pitchFamily="34" charset="0"/>
            </a:endParaRPr>
          </a:p>
          <a:p>
            <a:r>
              <a:rPr lang="en-GB" sz="1100" dirty="0">
                <a:latin typeface="Calibri Light" panose="020F0302020204030204" pitchFamily="34" charset="0"/>
                <a:cs typeface="Calibri Light" panose="020F0302020204030204" pitchFamily="34" charset="0"/>
              </a:rPr>
              <a:t>For many of you who own a dog, we are sure you will agree that your pet is</a:t>
            </a:r>
          </a:p>
          <a:p>
            <a:r>
              <a:rPr lang="en-GB" sz="1100" dirty="0">
                <a:latin typeface="Calibri Light" panose="020F0302020204030204" pitchFamily="34" charset="0"/>
                <a:cs typeface="Calibri Light" panose="020F0302020204030204" pitchFamily="34" charset="0"/>
              </a:rPr>
              <a:t>considered to be a much-loved member of the family. Therefore, if your dog</a:t>
            </a:r>
          </a:p>
          <a:p>
            <a:r>
              <a:rPr lang="en-GB" sz="1100" dirty="0">
                <a:latin typeface="Calibri Light" panose="020F0302020204030204" pitchFamily="34" charset="0"/>
                <a:cs typeface="Calibri Light" panose="020F0302020204030204" pitchFamily="34" charset="0"/>
              </a:rPr>
              <a:t>is lost or stolen it will have a devastating emotional impact on the whole family.  </a:t>
            </a:r>
          </a:p>
          <a:p>
            <a:r>
              <a:rPr lang="en-GB" sz="1100" dirty="0">
                <a:latin typeface="Calibri Light" panose="020F0302020204030204" pitchFamily="34" charset="0"/>
                <a:cs typeface="Calibri Light" panose="020F0302020204030204" pitchFamily="34" charset="0"/>
              </a:rPr>
              <a:t> </a:t>
            </a:r>
          </a:p>
          <a:p>
            <a:r>
              <a:rPr lang="en-GB" sz="1100" dirty="0">
                <a:latin typeface="Calibri Light" panose="020F0302020204030204" pitchFamily="34" charset="0"/>
                <a:cs typeface="Calibri Light" panose="020F0302020204030204" pitchFamily="34" charset="0"/>
              </a:rPr>
              <a:t>During the COVID pandemic there has been an unprecedented rise in demand for</a:t>
            </a:r>
          </a:p>
          <a:p>
            <a:r>
              <a:rPr lang="en-GB" sz="1100" dirty="0">
                <a:latin typeface="Calibri Light" panose="020F0302020204030204" pitchFamily="34" charset="0"/>
                <a:cs typeface="Calibri Light" panose="020F0302020204030204" pitchFamily="34" charset="0"/>
              </a:rPr>
              <a:t>puppies, but also a worrying increase in the number of dogs reported to have been stolen. This increase in dog theft has led the UK government to review and change the law. The new law will recognise the welfare of the animals and that pets are valued as far more than just property. For more information please follow this government link: </a:t>
            </a:r>
          </a:p>
          <a:p>
            <a:r>
              <a:rPr lang="en-GB" sz="1100" u="sng" dirty="0">
                <a:latin typeface="Calibri Light" panose="020F0302020204030204" pitchFamily="34" charset="0"/>
                <a:cs typeface="Calibri Light" panose="020F0302020204030204" pitchFamily="34" charset="0"/>
                <a:hlinkClick r:id="rId8"/>
              </a:rPr>
              <a:t>www.gov.uk/government/news/pet-abduction-to-be-made-new-criminal-offence-in-crackdown-on-pet-theft</a:t>
            </a:r>
            <a:endParaRPr lang="en-GB" sz="1100" dirty="0">
              <a:latin typeface="Calibri Light" panose="020F0302020204030204" pitchFamily="34" charset="0"/>
              <a:cs typeface="Calibri Light" panose="020F0302020204030204" pitchFamily="34" charset="0"/>
            </a:endParaRPr>
          </a:p>
          <a:p>
            <a:r>
              <a:rPr lang="en-GB" sz="1100" dirty="0">
                <a:latin typeface="Calibri Light" panose="020F0302020204030204" pitchFamily="34" charset="0"/>
                <a:cs typeface="Calibri Light" panose="020F0302020204030204" pitchFamily="34" charset="0"/>
              </a:rPr>
              <a:t> </a:t>
            </a:r>
          </a:p>
          <a:p>
            <a:r>
              <a:rPr lang="en-GB" sz="1100" dirty="0">
                <a:latin typeface="Calibri Light" panose="020F0302020204030204" pitchFamily="34" charset="0"/>
                <a:cs typeface="Calibri Light" panose="020F0302020204030204" pitchFamily="34" charset="0"/>
              </a:rPr>
              <a:t>If you and your family are dog owner’s, we are sure you are taking every manageable step to keep your pet as safe and well as possible, however, here are a few simple tips which may help to protected your four-legged fury friend from being stolen: </a:t>
            </a:r>
          </a:p>
          <a:p>
            <a:pPr marL="171450" lvl="0" indent="-171450">
              <a:buFont typeface="Arial" panose="020B0604020202020204" pitchFamily="34" charset="0"/>
              <a:buChar char="•"/>
            </a:pPr>
            <a:r>
              <a:rPr lang="en-GB" sz="1100" b="1" dirty="0">
                <a:latin typeface="Calibri Light" panose="020F0302020204030204" pitchFamily="34" charset="0"/>
                <a:cs typeface="Calibri Light" panose="020F0302020204030204" pitchFamily="34" charset="0"/>
              </a:rPr>
              <a:t>Ensure your dog is microchipped</a:t>
            </a:r>
          </a:p>
          <a:p>
            <a:pPr marL="171450" lvl="0" indent="-171450">
              <a:buFont typeface="Arial" panose="020B0604020202020204" pitchFamily="34" charset="0"/>
              <a:buChar char="•"/>
            </a:pPr>
            <a:r>
              <a:rPr lang="en-GB" sz="1100" b="1" dirty="0">
                <a:latin typeface="Calibri Light" panose="020F0302020204030204" pitchFamily="34" charset="0"/>
                <a:cs typeface="Calibri Light" panose="020F0302020204030204" pitchFamily="34" charset="0"/>
              </a:rPr>
              <a:t>Be careful not to share too much information about your dog on social media</a:t>
            </a:r>
          </a:p>
          <a:p>
            <a:pPr marL="171450" lvl="0" indent="-171450">
              <a:buFont typeface="Arial" panose="020B0604020202020204" pitchFamily="34" charset="0"/>
              <a:buChar char="•"/>
            </a:pPr>
            <a:r>
              <a:rPr lang="en-GB" sz="1100" b="1" dirty="0">
                <a:latin typeface="Calibri Light" panose="020F0302020204030204" pitchFamily="34" charset="0"/>
                <a:cs typeface="Calibri Light" panose="020F0302020204030204" pitchFamily="34" charset="0"/>
              </a:rPr>
              <a:t>Be mindful of people watching/following you whilst out on a dog walk, keep your dog in sight</a:t>
            </a:r>
          </a:p>
          <a:p>
            <a:pPr marL="171450" lvl="0" indent="-171450">
              <a:buFont typeface="Arial" panose="020B0604020202020204" pitchFamily="34" charset="0"/>
              <a:buChar char="•"/>
            </a:pPr>
            <a:r>
              <a:rPr lang="en-GB" sz="1100" b="1" dirty="0">
                <a:latin typeface="Calibri Light" panose="020F0302020204030204" pitchFamily="34" charset="0"/>
                <a:cs typeface="Calibri Light" panose="020F0302020204030204" pitchFamily="34" charset="0"/>
              </a:rPr>
              <a:t>Ensure you garden is secure to avoid your dog escaping</a:t>
            </a:r>
          </a:p>
          <a:p>
            <a:pPr marL="171450" lvl="0" indent="-171450">
              <a:buFont typeface="Arial" panose="020B0604020202020204" pitchFamily="34" charset="0"/>
              <a:buChar char="•"/>
            </a:pPr>
            <a:r>
              <a:rPr lang="en-GB" sz="1100" b="1" dirty="0">
                <a:latin typeface="Calibri Light" panose="020F0302020204030204" pitchFamily="34" charset="0"/>
                <a:cs typeface="Calibri Light" panose="020F0302020204030204" pitchFamily="34" charset="0"/>
              </a:rPr>
              <a:t>Never leave your dog tied up and unattended outside a shop</a:t>
            </a:r>
          </a:p>
          <a:p>
            <a:r>
              <a:rPr lang="en-GB" sz="1100" dirty="0">
                <a:latin typeface="Calibri Light" panose="020F0302020204030204" pitchFamily="34" charset="0"/>
                <a:cs typeface="Calibri Light" panose="020F0302020204030204" pitchFamily="34" charset="0"/>
              </a:rPr>
              <a:t> </a:t>
            </a:r>
          </a:p>
          <a:p>
            <a:r>
              <a:rPr lang="en-GB" sz="1100" dirty="0">
                <a:latin typeface="Calibri Light" panose="020F0302020204030204" pitchFamily="34" charset="0"/>
                <a:cs typeface="Calibri Light" panose="020F0302020204030204" pitchFamily="34" charset="0"/>
              </a:rPr>
              <a:t>For further, useful advice and dog theft safety tips, please follow this link for a factsheet created by the Dog’s Trust.</a:t>
            </a:r>
          </a:p>
          <a:p>
            <a:r>
              <a:rPr lang="en-GB" sz="1100" dirty="0">
                <a:latin typeface="Calibri Light" panose="020F0302020204030204" pitchFamily="34" charset="0"/>
                <a:cs typeface="Calibri Light" panose="020F0302020204030204" pitchFamily="34" charset="0"/>
              </a:rPr>
              <a:t> </a:t>
            </a:r>
            <a:r>
              <a:rPr lang="en-GB" sz="1100" u="sng" dirty="0">
                <a:latin typeface="Calibri Light" panose="020F0302020204030204" pitchFamily="34" charset="0"/>
                <a:cs typeface="Calibri Light" panose="020F0302020204030204" pitchFamily="34" charset="0"/>
                <a:hlinkClick r:id="rId9"/>
              </a:rPr>
              <a:t>www.dogstrust.org.uk/help-advice/factsheets-downloads/dog%20theft%20fact%20sheet.pdf</a:t>
            </a:r>
            <a:endParaRPr lang="en-GB" sz="1100" dirty="0">
              <a:latin typeface="Calibri Light" panose="020F0302020204030204" pitchFamily="34" charset="0"/>
              <a:cs typeface="Calibri Light" panose="020F0302020204030204" pitchFamily="34" charset="0"/>
            </a:endParaRPr>
          </a:p>
        </p:txBody>
      </p:sp>
      <p:sp>
        <p:nvSpPr>
          <p:cNvPr id="18" name="TextBox 17">
            <a:extLst>
              <a:ext uri="{FF2B5EF4-FFF2-40B4-BE49-F238E27FC236}">
                <a16:creationId xmlns:a16="http://schemas.microsoft.com/office/drawing/2014/main" id="{CE4F5214-8221-4941-BA84-4161A1AAD7AF}"/>
              </a:ext>
            </a:extLst>
          </p:cNvPr>
          <p:cNvSpPr txBox="1"/>
          <p:nvPr/>
        </p:nvSpPr>
        <p:spPr>
          <a:xfrm>
            <a:off x="377183" y="5142430"/>
            <a:ext cx="6808484" cy="3921132"/>
          </a:xfrm>
          <a:prstGeom prst="rect">
            <a:avLst/>
          </a:prstGeom>
          <a:solidFill>
            <a:schemeClr val="accent2">
              <a:lumMod val="60000"/>
              <a:lumOff val="40000"/>
            </a:schemeClr>
          </a:solidFill>
        </p:spPr>
        <p:txBody>
          <a:bodyPr wrap="square" lIns="72000" tIns="72000" rIns="72000" bIns="72000" rtlCol="0">
            <a:noAutofit/>
          </a:bodyPr>
          <a:lstStyle/>
          <a:p>
            <a:r>
              <a:rPr lang="en-GB" b="1" dirty="0">
                <a:latin typeface="Calibri Light" panose="020F0302020204030204" pitchFamily="34" charset="0"/>
                <a:cs typeface="Calibri Light" panose="020F0302020204030204" pitchFamily="34" charset="0"/>
              </a:rPr>
              <a:t>The Dangers of Vaping</a:t>
            </a:r>
          </a:p>
          <a:p>
            <a:r>
              <a:rPr lang="en-GB" sz="1000" dirty="0">
                <a:latin typeface="Calibri Light" panose="020F0302020204030204" pitchFamily="34" charset="0"/>
                <a:cs typeface="Calibri Light" panose="020F0302020204030204" pitchFamily="34" charset="0"/>
              </a:rPr>
              <a:t>Could your child be vaping? During the past couple of months there has been an increase</a:t>
            </a:r>
          </a:p>
          <a:p>
            <a:r>
              <a:rPr lang="en-GB" sz="1000" dirty="0">
                <a:latin typeface="Calibri Light" panose="020F0302020204030204" pitchFamily="34" charset="0"/>
                <a:cs typeface="Calibri Light" panose="020F0302020204030204" pitchFamily="34" charset="0"/>
              </a:rPr>
              <a:t>of children and young people being seen across the county vaping while out and about with</a:t>
            </a:r>
          </a:p>
          <a:p>
            <a:r>
              <a:rPr lang="en-GB" sz="1000" dirty="0">
                <a:latin typeface="Calibri Light" panose="020F0302020204030204" pitchFamily="34" charset="0"/>
                <a:cs typeface="Calibri Light" panose="020F0302020204030204" pitchFamily="34" charset="0"/>
              </a:rPr>
              <a:t>friends. It is important to understand the risk to health and the path to addiction if not </a:t>
            </a:r>
          </a:p>
          <a:p>
            <a:r>
              <a:rPr lang="en-GB" sz="1000" dirty="0">
                <a:latin typeface="Calibri Light" panose="020F0302020204030204" pitchFamily="34" charset="0"/>
                <a:cs typeface="Calibri Light" panose="020F0302020204030204" pitchFamily="34" charset="0"/>
              </a:rPr>
              <a:t>openly addressed with our families. </a:t>
            </a:r>
            <a:r>
              <a:rPr lang="en-US" sz="1000" dirty="0">
                <a:latin typeface="Calibri Light" panose="020F0302020204030204" pitchFamily="34" charset="0"/>
                <a:cs typeface="Calibri Light" panose="020F0302020204030204" pitchFamily="34" charset="0"/>
              </a:rPr>
              <a:t>Vaping hasn't been around long enough for us to know how it affects the body over time, but Vaping could cause the following health issues.</a:t>
            </a:r>
          </a:p>
          <a:p>
            <a:endParaRPr lang="en-US" sz="1000" dirty="0">
              <a:latin typeface="Calibri Light" panose="020F0302020204030204" pitchFamily="34" charset="0"/>
              <a:cs typeface="Calibri Light" panose="020F0302020204030204" pitchFamily="34" charset="0"/>
            </a:endParaRPr>
          </a:p>
          <a:p>
            <a:pPr marL="171450" indent="-171450">
              <a:buFont typeface="Arial" panose="020B0604020202020204" pitchFamily="34" charset="0"/>
              <a:buChar char="•"/>
            </a:pPr>
            <a:r>
              <a:rPr lang="en-US" sz="1000" dirty="0">
                <a:latin typeface="Calibri Light" panose="020F0302020204030204" pitchFamily="34" charset="0"/>
                <a:cs typeface="Calibri Light" panose="020F0302020204030204" pitchFamily="34" charset="0"/>
              </a:rPr>
              <a:t>Slow brain development in children &amp; young people</a:t>
            </a:r>
          </a:p>
          <a:p>
            <a:pPr marL="171450" indent="-171450">
              <a:buFont typeface="Arial" panose="020B0604020202020204" pitchFamily="34" charset="0"/>
              <a:buChar char="•"/>
            </a:pPr>
            <a:r>
              <a:rPr lang="en-US" sz="1000" dirty="0">
                <a:latin typeface="Calibri Light" panose="020F0302020204030204" pitchFamily="34" charset="0"/>
                <a:cs typeface="Calibri Light" panose="020F0302020204030204" pitchFamily="34" charset="0"/>
              </a:rPr>
              <a:t>Affects memory, concentration, learning, self-control, attention, and mood </a:t>
            </a:r>
          </a:p>
          <a:p>
            <a:pPr marL="171450" indent="-171450">
              <a:buFont typeface="Arial" panose="020B0604020202020204" pitchFamily="34" charset="0"/>
              <a:buChar char="•"/>
            </a:pPr>
            <a:r>
              <a:rPr lang="en-US" sz="1000" dirty="0">
                <a:latin typeface="Calibri Light" panose="020F0302020204030204" pitchFamily="34" charset="0"/>
                <a:cs typeface="Calibri Light" panose="020F0302020204030204" pitchFamily="34" charset="0"/>
              </a:rPr>
              <a:t>Increases the risk of other types of addiction as adults e.g. Smoking</a:t>
            </a:r>
          </a:p>
          <a:p>
            <a:pPr marL="171450" indent="-171450">
              <a:buFont typeface="Arial" panose="020B0604020202020204" pitchFamily="34" charset="0"/>
              <a:buChar char="•"/>
            </a:pPr>
            <a:r>
              <a:rPr lang="en-US" sz="1000" dirty="0">
                <a:latin typeface="Calibri Light" panose="020F0302020204030204" pitchFamily="34" charset="0"/>
                <a:cs typeface="Calibri Light" panose="020F0302020204030204" pitchFamily="34" charset="0"/>
              </a:rPr>
              <a:t>Unknown toxins released into the body</a:t>
            </a:r>
          </a:p>
          <a:p>
            <a:endParaRPr lang="en-US" sz="1000" dirty="0">
              <a:latin typeface="Calibri Light" panose="020F0302020204030204" pitchFamily="34" charset="0"/>
              <a:cs typeface="Calibri Light" panose="020F0302020204030204" pitchFamily="34" charset="0"/>
            </a:endParaRPr>
          </a:p>
          <a:p>
            <a:r>
              <a:rPr lang="en-US" sz="1000" dirty="0">
                <a:latin typeface="Calibri Light" panose="020F0302020204030204" pitchFamily="34" charset="0"/>
                <a:cs typeface="Calibri Light" panose="020F0302020204030204" pitchFamily="34" charset="0"/>
              </a:rPr>
              <a:t>There are many different products available however, in brief Vaping can place Nicotine into the body and Nicotine is highly addictive. Some individuals chose to vape Marijuana, THC oil, and other dangerous chemicals. Besides irritating the lungs, these drugs also affect how someone thinks, acts, and feels.</a:t>
            </a:r>
            <a:r>
              <a:rPr lang="en-GB" sz="1000" dirty="0">
                <a:latin typeface="Calibri Light" panose="020F0302020204030204" pitchFamily="34" charset="0"/>
                <a:cs typeface="Calibri Light" panose="020F0302020204030204" pitchFamily="34" charset="0"/>
              </a:rPr>
              <a:t> </a:t>
            </a:r>
          </a:p>
          <a:p>
            <a:endParaRPr lang="en-GB" sz="1000" dirty="0">
              <a:latin typeface="Calibri Light" panose="020F0302020204030204" pitchFamily="34" charset="0"/>
              <a:cs typeface="Calibri Light" panose="020F0302020204030204" pitchFamily="34" charset="0"/>
            </a:endParaRPr>
          </a:p>
          <a:p>
            <a:r>
              <a:rPr lang="en-GB" sz="1000" dirty="0">
                <a:latin typeface="Calibri Light" panose="020F0302020204030204" pitchFamily="34" charset="0"/>
                <a:cs typeface="Calibri Light" panose="020F0302020204030204" pitchFamily="34" charset="0"/>
              </a:rPr>
              <a:t>Parents should also be aware that </a:t>
            </a:r>
            <a:r>
              <a:rPr lang="en-GB" sz="1000" b="1" dirty="0">
                <a:latin typeface="Calibri Light" panose="020F0302020204030204" pitchFamily="34" charset="0"/>
                <a:cs typeface="Calibri Light" panose="020F0302020204030204" pitchFamily="34" charset="0"/>
              </a:rPr>
              <a:t>it is illegal to sell e-cigarettes to anyone under the age of 18</a:t>
            </a:r>
            <a:r>
              <a:rPr lang="en-GB" sz="1000" dirty="0">
                <a:latin typeface="Calibri Light" panose="020F0302020204030204" pitchFamily="34" charset="0"/>
                <a:cs typeface="Calibri Light" panose="020F0302020204030204" pitchFamily="34" charset="0"/>
              </a:rPr>
              <a:t>. If you discover that your child is using them, it may be worth finding out where they’re purchasing or getting them from. If a child is buying the products from a shop, parents may wish to remind the shopkeeper of the law and/or report the retailer to the trading standards department of their local authority.</a:t>
            </a:r>
            <a:r>
              <a:rPr lang="en-GB" sz="1000" i="1" dirty="0">
                <a:latin typeface="Calibri Light" panose="020F0302020204030204" pitchFamily="34" charset="0"/>
                <a:cs typeface="Calibri Light" panose="020F0302020204030204" pitchFamily="34" charset="0"/>
              </a:rPr>
              <a:t> </a:t>
            </a:r>
            <a:r>
              <a:rPr lang="en-GB" sz="1000" dirty="0">
                <a:latin typeface="Calibri Light" panose="020F0302020204030204" pitchFamily="34" charset="0"/>
                <a:cs typeface="Calibri Light" panose="020F0302020204030204" pitchFamily="34" charset="0"/>
              </a:rPr>
              <a:t>While it may be difficult to stop or prevent your child from smoking, remind them of the health implications and that they’re breaking the law.</a:t>
            </a:r>
            <a:endParaRPr lang="en-US" sz="1000" dirty="0">
              <a:latin typeface="Calibri Light" panose="020F0302020204030204" pitchFamily="34" charset="0"/>
              <a:cs typeface="Calibri Light" panose="020F0302020204030204" pitchFamily="34" charset="0"/>
            </a:endParaRPr>
          </a:p>
          <a:p>
            <a:endParaRPr lang="en-GB" sz="1000" b="1" dirty="0">
              <a:latin typeface="Calibri Light" panose="020F0302020204030204" pitchFamily="34" charset="0"/>
              <a:cs typeface="Calibri Light" panose="020F0302020204030204" pitchFamily="34" charset="0"/>
            </a:endParaRPr>
          </a:p>
          <a:p>
            <a:r>
              <a:rPr lang="en-GB" sz="1000" dirty="0">
                <a:latin typeface="Calibri Light" panose="020F0302020204030204" pitchFamily="34" charset="0"/>
                <a:cs typeface="Calibri Light" panose="020F0302020204030204" pitchFamily="34" charset="0"/>
              </a:rPr>
              <a:t>For more information on how to educate &amp; support your child if you suspect they are vaping or smoking please visit: </a:t>
            </a:r>
            <a:r>
              <a:rPr lang="en-GB" sz="1000" dirty="0">
                <a:latin typeface="Calibri Light" panose="020F0302020204030204" pitchFamily="34" charset="0"/>
                <a:cs typeface="Calibri Light" panose="020F0302020204030204" pitchFamily="34" charset="0"/>
                <a:hlinkClick r:id="rId10"/>
              </a:rPr>
              <a:t>https://healthyschoolscp.org.uk/pshe/smoking-and-vaping/</a:t>
            </a:r>
            <a:endParaRPr lang="en-GB" sz="1000" dirty="0">
              <a:latin typeface="Calibri Light" panose="020F0302020204030204" pitchFamily="34" charset="0"/>
              <a:cs typeface="Calibri Light" panose="020F0302020204030204" pitchFamily="34" charset="0"/>
            </a:endParaRPr>
          </a:p>
          <a:p>
            <a:endParaRPr lang="en-GB" sz="1000" dirty="0">
              <a:latin typeface="Calibri Light" panose="020F0302020204030204" pitchFamily="34" charset="0"/>
              <a:cs typeface="Calibri Light" panose="020F0302020204030204" pitchFamily="34" charset="0"/>
            </a:endParaRPr>
          </a:p>
          <a:p>
            <a:endParaRPr lang="en-GB" sz="1000" dirty="0">
              <a:latin typeface="Calibri Light" panose="020F0302020204030204" pitchFamily="34" charset="0"/>
              <a:cs typeface="Calibri Light" panose="020F0302020204030204" pitchFamily="34" charset="0"/>
            </a:endParaRPr>
          </a:p>
          <a:p>
            <a:endParaRPr lang="en-GB" sz="1000" dirty="0">
              <a:latin typeface="Calibri Light" panose="020F0302020204030204" pitchFamily="34" charset="0"/>
              <a:cs typeface="Calibri Light" panose="020F0302020204030204" pitchFamily="34" charset="0"/>
            </a:endParaRPr>
          </a:p>
          <a:p>
            <a:endParaRPr lang="en-GB" b="1" dirty="0">
              <a:latin typeface="Calibri Light" panose="020F0302020204030204" pitchFamily="34" charset="0"/>
              <a:cs typeface="Calibri Light" panose="020F0302020204030204" pitchFamily="34" charset="0"/>
            </a:endParaRPr>
          </a:p>
        </p:txBody>
      </p:sp>
      <p:pic>
        <p:nvPicPr>
          <p:cNvPr id="25" name="Picture 24">
            <a:extLst>
              <a:ext uri="{FF2B5EF4-FFF2-40B4-BE49-F238E27FC236}">
                <a16:creationId xmlns:a16="http://schemas.microsoft.com/office/drawing/2014/main" id="{64263779-2043-49FA-97EE-7BA07C8D2982}"/>
              </a:ext>
            </a:extLst>
          </p:cNvPr>
          <p:cNvPicPr>
            <a:picLocks noChangeAspect="1"/>
          </p:cNvPicPr>
          <p:nvPr/>
        </p:nvPicPr>
        <p:blipFill>
          <a:blip r:embed="rId11"/>
          <a:stretch>
            <a:fillRect/>
          </a:stretch>
        </p:blipFill>
        <p:spPr>
          <a:xfrm>
            <a:off x="4118651" y="62862"/>
            <a:ext cx="2346933" cy="887167"/>
          </a:xfrm>
          <a:prstGeom prst="rect">
            <a:avLst/>
          </a:prstGeom>
        </p:spPr>
      </p:pic>
      <p:pic>
        <p:nvPicPr>
          <p:cNvPr id="19" name="Picture 18">
            <a:extLst>
              <a:ext uri="{FF2B5EF4-FFF2-40B4-BE49-F238E27FC236}">
                <a16:creationId xmlns:a16="http://schemas.microsoft.com/office/drawing/2014/main" id="{B9A1CBF3-7904-40A9-98B2-10E7C5D66072}"/>
              </a:ext>
            </a:extLst>
          </p:cNvPr>
          <p:cNvPicPr/>
          <p:nvPr/>
        </p:nvPicPr>
        <p:blipFill>
          <a:blip r:embed="rId12"/>
          <a:stretch>
            <a:fillRect/>
          </a:stretch>
        </p:blipFill>
        <p:spPr>
          <a:xfrm>
            <a:off x="5102492" y="1221298"/>
            <a:ext cx="2009365" cy="1116988"/>
          </a:xfrm>
          <a:prstGeom prst="rect">
            <a:avLst/>
          </a:prstGeom>
        </p:spPr>
      </p:pic>
      <p:pic>
        <p:nvPicPr>
          <p:cNvPr id="2" name="Picture 1">
            <a:extLst>
              <a:ext uri="{FF2B5EF4-FFF2-40B4-BE49-F238E27FC236}">
                <a16:creationId xmlns:a16="http://schemas.microsoft.com/office/drawing/2014/main" id="{6311605B-7D8D-45BF-B5EF-A140B802C06A}"/>
              </a:ext>
            </a:extLst>
          </p:cNvPr>
          <p:cNvPicPr>
            <a:picLocks noChangeAspect="1"/>
          </p:cNvPicPr>
          <p:nvPr/>
        </p:nvPicPr>
        <p:blipFill>
          <a:blip r:embed="rId13"/>
          <a:stretch>
            <a:fillRect/>
          </a:stretch>
        </p:blipFill>
        <p:spPr>
          <a:xfrm>
            <a:off x="5102492" y="6190877"/>
            <a:ext cx="2009364" cy="956122"/>
          </a:xfrm>
          <a:prstGeom prst="rect">
            <a:avLst/>
          </a:prstGeom>
        </p:spPr>
      </p:pic>
      <p:pic>
        <p:nvPicPr>
          <p:cNvPr id="10" name="Picture 9">
            <a:extLst>
              <a:ext uri="{FF2B5EF4-FFF2-40B4-BE49-F238E27FC236}">
                <a16:creationId xmlns:a16="http://schemas.microsoft.com/office/drawing/2014/main" id="{7A6903A3-3AD2-4D35-963A-A4E9815B3145}"/>
              </a:ext>
            </a:extLst>
          </p:cNvPr>
          <p:cNvPicPr>
            <a:picLocks noChangeAspect="1"/>
          </p:cNvPicPr>
          <p:nvPr/>
        </p:nvPicPr>
        <p:blipFill>
          <a:blip r:embed="rId14"/>
          <a:stretch>
            <a:fillRect/>
          </a:stretch>
        </p:blipFill>
        <p:spPr>
          <a:xfrm>
            <a:off x="5309064" y="5215620"/>
            <a:ext cx="1765059" cy="733527"/>
          </a:xfrm>
          <a:prstGeom prst="rect">
            <a:avLst/>
          </a:prstGeom>
        </p:spPr>
      </p:pic>
    </p:spTree>
    <p:extLst>
      <p:ext uri="{BB962C8B-B14F-4D97-AF65-F5344CB8AC3E}">
        <p14:creationId xmlns:p14="http://schemas.microsoft.com/office/powerpoint/2010/main" val="38653777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16070</TotalTime>
  <Words>1456</Words>
  <Application>Microsoft Office PowerPoint</Application>
  <PresentationFormat>Custom</PresentationFormat>
  <Paragraphs>123</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Calibri Light</vt:lpstr>
      <vt:lpstr>Office Theme</vt:lpstr>
      <vt:lpstr>PowerPoint Presentation</vt:lpstr>
      <vt:lpstr>PowerPoint Presentation</vt:lpstr>
      <vt:lpstr>PowerPoint Presentation</vt:lpstr>
    </vt:vector>
  </TitlesOfParts>
  <Company>barterbarrett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Barrett</dc:creator>
  <cp:lastModifiedBy>PARSONS, Karen 2462</cp:lastModifiedBy>
  <cp:revision>597</cp:revision>
  <dcterms:created xsi:type="dcterms:W3CDTF">2020-10-02T16:04:28Z</dcterms:created>
  <dcterms:modified xsi:type="dcterms:W3CDTF">2021-10-03T13:32:24Z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8b5aee8-5735-4353-85b0-06b0f114040f_Enabled">
    <vt:lpwstr>true</vt:lpwstr>
  </property>
  <property fmtid="{D5CDD505-2E9C-101B-9397-08002B2CF9AE}" pid="3" name="MSIP_Label_b8b5aee8-5735-4353-85b0-06b0f114040f_SetDate">
    <vt:lpwstr>2020-12-21T12:27:22Z</vt:lpwstr>
  </property>
  <property fmtid="{D5CDD505-2E9C-101B-9397-08002B2CF9AE}" pid="4" name="MSIP_Label_b8b5aee8-5735-4353-85b0-06b0f114040f_Method">
    <vt:lpwstr>Standard</vt:lpwstr>
  </property>
  <property fmtid="{D5CDD505-2E9C-101B-9397-08002B2CF9AE}" pid="5" name="MSIP_Label_b8b5aee8-5735-4353-85b0-06b0f114040f_Name">
    <vt:lpwstr>b8b5aee8-5735-4353-85b0-06b0f114040f</vt:lpwstr>
  </property>
  <property fmtid="{D5CDD505-2E9C-101B-9397-08002B2CF9AE}" pid="6" name="MSIP_Label_b8b5aee8-5735-4353-85b0-06b0f114040f_SiteId">
    <vt:lpwstr>a3c59d1b-b8f1-4299-9d6a-39ad8f570422</vt:lpwstr>
  </property>
  <property fmtid="{D5CDD505-2E9C-101B-9397-08002B2CF9AE}" pid="7" name="MSIP_Label_b8b5aee8-5735-4353-85b0-06b0f114040f_ActionId">
    <vt:lpwstr>69f3b3c5-c701-4eb0-9160-c5688bb85715</vt:lpwstr>
  </property>
  <property fmtid="{D5CDD505-2E9C-101B-9397-08002B2CF9AE}" pid="8" name="MSIP_Label_b8b5aee8-5735-4353-85b0-06b0f114040f_ContentBits">
    <vt:lpwstr>0</vt:lpwstr>
  </property>
</Properties>
</file>