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17"/>
  </p:notesMasterIdLst>
  <p:handoutMasterIdLst>
    <p:handoutMasterId r:id="rId18"/>
  </p:handoutMasterIdLst>
  <p:sldIdLst>
    <p:sldId id="256" r:id="rId2"/>
    <p:sldId id="257" r:id="rId3"/>
    <p:sldId id="267" r:id="rId4"/>
    <p:sldId id="268" r:id="rId5"/>
    <p:sldId id="258" r:id="rId6"/>
    <p:sldId id="259" r:id="rId7"/>
    <p:sldId id="260" r:id="rId8"/>
    <p:sldId id="270" r:id="rId9"/>
    <p:sldId id="269" r:id="rId10"/>
    <p:sldId id="266" r:id="rId11"/>
    <p:sldId id="263" r:id="rId12"/>
    <p:sldId id="261" r:id="rId13"/>
    <p:sldId id="262" r:id="rId14"/>
    <p:sldId id="264" r:id="rId15"/>
    <p:sldId id="265" r:id="rId16"/>
  </p:sldIdLst>
  <p:sldSz cx="9144000" cy="6858000" type="screen4x3"/>
  <p:notesSz cx="6797675" cy="9926638"/>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9" autoAdjust="0"/>
    <p:restoredTop sz="93526" autoAdjust="0"/>
  </p:normalViewPr>
  <p:slideViewPr>
    <p:cSldViewPr>
      <p:cViewPr varScale="1">
        <p:scale>
          <a:sx n="73" d="100"/>
          <a:sy n="73" d="100"/>
        </p:scale>
        <p:origin x="138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1" y="1"/>
            <a:ext cx="2945659" cy="496332"/>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GB"/>
          </a:p>
        </p:txBody>
      </p:sp>
      <p:sp>
        <p:nvSpPr>
          <p:cNvPr id="18435" name="Rectangle 3"/>
          <p:cNvSpPr>
            <a:spLocks noGrp="1" noChangeArrowheads="1"/>
          </p:cNvSpPr>
          <p:nvPr>
            <p:ph type="dt" sz="quarter" idx="1"/>
          </p:nvPr>
        </p:nvSpPr>
        <p:spPr bwMode="auto">
          <a:xfrm>
            <a:off x="3850444" y="1"/>
            <a:ext cx="2945659" cy="496332"/>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GB"/>
          </a:p>
        </p:txBody>
      </p:sp>
      <p:sp>
        <p:nvSpPr>
          <p:cNvPr id="18436" name="Rectangle 4"/>
          <p:cNvSpPr>
            <a:spLocks noGrp="1" noChangeArrowheads="1"/>
          </p:cNvSpPr>
          <p:nvPr>
            <p:ph type="ftr" sz="quarter" idx="2"/>
          </p:nvPr>
        </p:nvSpPr>
        <p:spPr bwMode="auto">
          <a:xfrm>
            <a:off x="1" y="9428584"/>
            <a:ext cx="2945659" cy="496332"/>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GB"/>
          </a:p>
        </p:txBody>
      </p:sp>
      <p:sp>
        <p:nvSpPr>
          <p:cNvPr id="18437" name="Rectangle 5"/>
          <p:cNvSpPr>
            <a:spLocks noGrp="1" noChangeArrowheads="1"/>
          </p:cNvSpPr>
          <p:nvPr>
            <p:ph type="sldNum" sz="quarter" idx="3"/>
          </p:nvPr>
        </p:nvSpPr>
        <p:spPr bwMode="auto">
          <a:xfrm>
            <a:off x="3850444" y="9428584"/>
            <a:ext cx="2945659" cy="496332"/>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atin typeface="Arial" pitchFamily="34" charset="0"/>
                <a:cs typeface="Arial" pitchFamily="34" charset="0"/>
              </a:defRPr>
            </a:lvl1pPr>
          </a:lstStyle>
          <a:p>
            <a:pPr>
              <a:defRPr/>
            </a:pPr>
            <a:fld id="{7B1CE8C3-73EB-4177-B51F-5C0745C3DC63}" type="slidenum">
              <a:rPr lang="en-GB"/>
              <a:pPr>
                <a:defRPr/>
              </a:pPr>
              <a:t>‹#›</a:t>
            </a:fld>
            <a:endParaRPr lang="en-GB"/>
          </a:p>
        </p:txBody>
      </p:sp>
    </p:spTree>
    <p:extLst>
      <p:ext uri="{BB962C8B-B14F-4D97-AF65-F5344CB8AC3E}">
        <p14:creationId xmlns:p14="http://schemas.microsoft.com/office/powerpoint/2010/main" val="2229787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1" y="1"/>
            <a:ext cx="2945659" cy="496332"/>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GB"/>
          </a:p>
        </p:txBody>
      </p:sp>
      <p:sp>
        <p:nvSpPr>
          <p:cNvPr id="7171" name="Rectangle 3"/>
          <p:cNvSpPr>
            <a:spLocks noGrp="1" noChangeArrowheads="1"/>
          </p:cNvSpPr>
          <p:nvPr>
            <p:ph type="dt" idx="1"/>
          </p:nvPr>
        </p:nvSpPr>
        <p:spPr bwMode="auto">
          <a:xfrm>
            <a:off x="3850444" y="1"/>
            <a:ext cx="2945659" cy="496332"/>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lvl1pPr algn="r">
              <a:defRPr sz="1200">
                <a:latin typeface="Arial" pitchFamily="34" charset="0"/>
                <a:cs typeface="Arial" pitchFamily="34" charset="0"/>
              </a:defRPr>
            </a:lvl1pPr>
          </a:lstStyle>
          <a:p>
            <a:pPr>
              <a:defRPr/>
            </a:pPr>
            <a:endParaRPr lang="en-GB"/>
          </a:p>
        </p:txBody>
      </p:sp>
      <p:sp>
        <p:nvSpPr>
          <p:cNvPr id="1331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79768" y="4715154"/>
            <a:ext cx="5438140" cy="4466987"/>
          </a:xfrm>
          <a:prstGeom prst="rect">
            <a:avLst/>
          </a:prstGeom>
          <a:noFill/>
          <a:ln w="9525">
            <a:noFill/>
            <a:miter lim="800000"/>
            <a:headEnd/>
            <a:tailEnd/>
          </a:ln>
          <a:effectLst/>
        </p:spPr>
        <p:txBody>
          <a:bodyPr vert="horz" wrap="square" lIns="91431" tIns="45715" rIns="91431" bIns="45715"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7174" name="Rectangle 6"/>
          <p:cNvSpPr>
            <a:spLocks noGrp="1" noChangeArrowheads="1"/>
          </p:cNvSpPr>
          <p:nvPr>
            <p:ph type="ftr" sz="quarter" idx="4"/>
          </p:nvPr>
        </p:nvSpPr>
        <p:spPr bwMode="auto">
          <a:xfrm>
            <a:off x="1" y="9428584"/>
            <a:ext cx="2945659" cy="496332"/>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GB"/>
          </a:p>
        </p:txBody>
      </p:sp>
      <p:sp>
        <p:nvSpPr>
          <p:cNvPr id="7175" name="Rectangle 7"/>
          <p:cNvSpPr>
            <a:spLocks noGrp="1" noChangeArrowheads="1"/>
          </p:cNvSpPr>
          <p:nvPr>
            <p:ph type="sldNum" sz="quarter" idx="5"/>
          </p:nvPr>
        </p:nvSpPr>
        <p:spPr bwMode="auto">
          <a:xfrm>
            <a:off x="3850444" y="9428584"/>
            <a:ext cx="2945659" cy="496332"/>
          </a:xfrm>
          <a:prstGeom prst="rect">
            <a:avLst/>
          </a:prstGeom>
          <a:noFill/>
          <a:ln w="9525">
            <a:noFill/>
            <a:miter lim="800000"/>
            <a:headEnd/>
            <a:tailEnd/>
          </a:ln>
          <a:effectLst/>
        </p:spPr>
        <p:txBody>
          <a:bodyPr vert="horz" wrap="square" lIns="91431" tIns="45715" rIns="91431" bIns="45715" numCol="1" anchor="b" anchorCtr="0" compatLnSpc="1">
            <a:prstTxWarp prst="textNoShape">
              <a:avLst/>
            </a:prstTxWarp>
          </a:bodyPr>
          <a:lstStyle>
            <a:lvl1pPr algn="r">
              <a:defRPr sz="1200">
                <a:latin typeface="Arial" pitchFamily="34" charset="0"/>
                <a:cs typeface="Arial" pitchFamily="34" charset="0"/>
              </a:defRPr>
            </a:lvl1pPr>
          </a:lstStyle>
          <a:p>
            <a:pPr>
              <a:defRPr/>
            </a:pPr>
            <a:fld id="{E137F8B2-1CB0-4786-9906-9265ACAA9EBE}" type="slidenum">
              <a:rPr lang="en-GB"/>
              <a:pPr>
                <a:defRPr/>
              </a:pPr>
              <a:t>‹#›</a:t>
            </a:fld>
            <a:endParaRPr lang="en-GB"/>
          </a:p>
        </p:txBody>
      </p:sp>
    </p:spTree>
    <p:extLst>
      <p:ext uri="{BB962C8B-B14F-4D97-AF65-F5344CB8AC3E}">
        <p14:creationId xmlns:p14="http://schemas.microsoft.com/office/powerpoint/2010/main" val="2215940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CD9CD420-234A-4FBD-AFC9-9532B5422B09}" type="slidenum">
              <a:rPr lang="en-GB" smtClean="0">
                <a:latin typeface="Arial" charset="0"/>
                <a:cs typeface="Arial" charset="0"/>
              </a:rPr>
              <a:pPr/>
              <a:t>1</a:t>
            </a:fld>
            <a:endParaRPr lang="en-GB" smtClean="0">
              <a:latin typeface="Arial" charset="0"/>
              <a:cs typeface="Arial"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endParaRPr lang="en-US" dirty="0" smtClean="0">
              <a:latin typeface="Arial" charset="0"/>
              <a:cs typeface="Arial" charset="0"/>
            </a:endParaRPr>
          </a:p>
        </p:txBody>
      </p:sp>
    </p:spTree>
    <p:extLst>
      <p:ext uri="{BB962C8B-B14F-4D97-AF65-F5344CB8AC3E}">
        <p14:creationId xmlns:p14="http://schemas.microsoft.com/office/powerpoint/2010/main" val="797136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9DF6210-B985-4D21-8AB9-9253358346CF}" type="slidenum">
              <a:rPr lang="en-GB" smtClean="0">
                <a:latin typeface="Arial" charset="0"/>
                <a:cs typeface="Arial" charset="0"/>
              </a:rPr>
              <a:pPr/>
              <a:t>2</a:t>
            </a:fld>
            <a:endParaRPr lang="en-GB" smtClean="0">
              <a:latin typeface="Arial" charset="0"/>
              <a:cs typeface="Arial"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extLst>
      <p:ext uri="{BB962C8B-B14F-4D97-AF65-F5344CB8AC3E}">
        <p14:creationId xmlns:p14="http://schemas.microsoft.com/office/powerpoint/2010/main" val="3026620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p:spPr>
        <p:txBody>
          <a:bodyPr/>
          <a:lstStyle/>
          <a:p>
            <a:r>
              <a:rPr lang="en-GB" smtClean="0">
                <a:latin typeface="Arial" charset="0"/>
                <a:cs typeface="Arial" charset="0"/>
              </a:rPr>
              <a:t>Please see leaflet for further information to read at your leisure. So much to take on board in one evening.</a:t>
            </a:r>
          </a:p>
        </p:txBody>
      </p:sp>
    </p:spTree>
    <p:extLst>
      <p:ext uri="{BB962C8B-B14F-4D97-AF65-F5344CB8AC3E}">
        <p14:creationId xmlns:p14="http://schemas.microsoft.com/office/powerpoint/2010/main" val="403949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0BFFDDD5-E577-4C60-97F4-973F0B0C68B6}" type="slidenum">
              <a:rPr lang="en-GB" smtClean="0">
                <a:latin typeface="Arial" charset="0"/>
                <a:cs typeface="Arial" charset="0"/>
              </a:rPr>
              <a:pPr/>
              <a:t>5</a:t>
            </a:fld>
            <a:endParaRPr lang="en-GB" smtClean="0">
              <a:latin typeface="Arial" charset="0"/>
              <a:cs typeface="Arial"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r>
              <a:rPr lang="en-GB" smtClean="0">
                <a:latin typeface="Arial" charset="0"/>
                <a:cs typeface="Arial" charset="0"/>
              </a:rPr>
              <a:t>Collection arrangements – If somebody else is collecting your child please let the teachers know – (preferably in writing) and if it’s someone new a photograph of that person really helps! We will not let your child leave with another person without parental permission. </a:t>
            </a:r>
          </a:p>
          <a:p>
            <a:pPr eaLnBrk="1" hangingPunct="1"/>
            <a:r>
              <a:rPr lang="en-GB" smtClean="0">
                <a:latin typeface="Arial" charset="0"/>
                <a:cs typeface="Arial" charset="0"/>
              </a:rPr>
              <a:t>Funky fingers – give examples</a:t>
            </a:r>
          </a:p>
          <a:p>
            <a:pPr eaLnBrk="1" hangingPunct="1"/>
            <a:r>
              <a:rPr lang="en-GB" smtClean="0">
                <a:latin typeface="Arial" charset="0"/>
                <a:cs typeface="Arial" charset="0"/>
              </a:rPr>
              <a:t>For the first two weeks please feel free to come in with your child, help them to self-register and settle them at an activity. However if you feel your child would rather be independent, that is fine too. </a:t>
            </a:r>
          </a:p>
        </p:txBody>
      </p:sp>
    </p:spTree>
    <p:extLst>
      <p:ext uri="{BB962C8B-B14F-4D97-AF65-F5344CB8AC3E}">
        <p14:creationId xmlns:p14="http://schemas.microsoft.com/office/powerpoint/2010/main" val="777674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A4D06DB1-FB3A-4AA5-A746-08E028211C11}" type="slidenum">
              <a:rPr lang="en-GB" smtClean="0">
                <a:latin typeface="Arial" charset="0"/>
                <a:cs typeface="Arial" charset="0"/>
              </a:rPr>
              <a:pPr/>
              <a:t>6</a:t>
            </a:fld>
            <a:endParaRPr lang="en-GB" smtClean="0">
              <a:latin typeface="Arial" charset="0"/>
              <a:cs typeface="Arial"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r>
              <a:rPr lang="en-GB" smtClean="0">
                <a:latin typeface="Arial" charset="0"/>
                <a:cs typeface="Arial" charset="0"/>
              </a:rPr>
              <a:t>Give examples of WOW cards</a:t>
            </a:r>
          </a:p>
          <a:p>
            <a:pPr eaLnBrk="1" hangingPunct="1"/>
            <a:r>
              <a:rPr lang="en-GB" smtClean="0">
                <a:latin typeface="Arial" charset="0"/>
                <a:cs typeface="Arial" charset="0"/>
              </a:rPr>
              <a:t>Learning through play – last part of the early years foundation stage. </a:t>
            </a:r>
          </a:p>
          <a:p>
            <a:pPr eaLnBrk="1" hangingPunct="1"/>
            <a:r>
              <a:rPr lang="en-GB" smtClean="0">
                <a:latin typeface="Arial" charset="0"/>
                <a:cs typeface="Arial" charset="0"/>
              </a:rPr>
              <a:t>Children’s interests and next steps.</a:t>
            </a:r>
          </a:p>
        </p:txBody>
      </p:sp>
    </p:spTree>
    <p:extLst>
      <p:ext uri="{BB962C8B-B14F-4D97-AF65-F5344CB8AC3E}">
        <p14:creationId xmlns:p14="http://schemas.microsoft.com/office/powerpoint/2010/main" val="1251141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95F796BA-0153-4BAB-B958-D6D7B0D8A9A1}" type="slidenum">
              <a:rPr lang="en-GB" smtClean="0">
                <a:latin typeface="Arial" charset="0"/>
                <a:cs typeface="Arial" charset="0"/>
              </a:rPr>
              <a:pPr/>
              <a:t>7</a:t>
            </a:fld>
            <a:endParaRPr lang="en-GB" smtClean="0">
              <a:latin typeface="Arial" charset="0"/>
              <a:cs typeface="Arial"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r>
              <a:rPr lang="en-GB" smtClean="0">
                <a:latin typeface="Arial" charset="0"/>
                <a:cs typeface="Arial" charset="0"/>
              </a:rPr>
              <a:t>Playtime – children will be in front playground with the Y1 children. Initially CT or TA will be outside with them so that they feel more secure</a:t>
            </a:r>
          </a:p>
          <a:p>
            <a:pPr eaLnBrk="1" hangingPunct="1"/>
            <a:r>
              <a:rPr lang="en-GB" smtClean="0">
                <a:latin typeface="Arial" charset="0"/>
                <a:cs typeface="Arial" charset="0"/>
              </a:rPr>
              <a:t>Quick Maths – Weekly focus – quick carpet input – interactive with the children, e.g. number fans, puppets, singing songs. </a:t>
            </a:r>
          </a:p>
          <a:p>
            <a:pPr eaLnBrk="1" hangingPunct="1"/>
            <a:r>
              <a:rPr lang="en-GB" smtClean="0">
                <a:latin typeface="Arial" charset="0"/>
                <a:cs typeface="Arial" charset="0"/>
              </a:rPr>
              <a:t>Phonics / Guided Reading – additional meeting early in the Autumn term to explain phonics and how we teach reading. Phonics will start straight away – Guided Reading as soon as they’re settled and ready. </a:t>
            </a:r>
          </a:p>
          <a:p>
            <a:pPr eaLnBrk="1" hangingPunct="1"/>
            <a:r>
              <a:rPr lang="en-GB" smtClean="0">
                <a:latin typeface="Arial" charset="0"/>
                <a:cs typeface="Arial" charset="0"/>
              </a:rPr>
              <a:t>Lunch-time, CT will sit with them initially to help them settle. They have the same midday supervisors to provide consistency. They report back to CT any issues – eating, bumps, etc.</a:t>
            </a:r>
          </a:p>
          <a:p>
            <a:pPr eaLnBrk="1" hangingPunct="1"/>
            <a:r>
              <a:rPr lang="en-GB" smtClean="0">
                <a:latin typeface="Arial" charset="0"/>
                <a:cs typeface="Arial" charset="0"/>
              </a:rPr>
              <a:t>Show and Tell – timetable to ensure they all have a go.</a:t>
            </a:r>
          </a:p>
          <a:p>
            <a:pPr eaLnBrk="1" hangingPunct="1"/>
            <a:r>
              <a:rPr lang="en-GB" smtClean="0">
                <a:latin typeface="Arial" charset="0"/>
                <a:cs typeface="Arial" charset="0"/>
              </a:rPr>
              <a:t>Star of the Day – see behaviour leaflet / policy</a:t>
            </a:r>
          </a:p>
          <a:p>
            <a:pPr eaLnBrk="1" hangingPunct="1"/>
            <a:r>
              <a:rPr lang="en-GB" smtClean="0">
                <a:latin typeface="Arial" charset="0"/>
                <a:cs typeface="Arial" charset="0"/>
              </a:rPr>
              <a:t>Seeing children out takes quite a long time initially till we get to know all your faces – please don’t stand too far away and giving us a wave helps. </a:t>
            </a:r>
          </a:p>
          <a:p>
            <a:pPr eaLnBrk="1" hangingPunct="1"/>
            <a:r>
              <a:rPr lang="en-GB" smtClean="0">
                <a:latin typeface="Arial" charset="0"/>
                <a:cs typeface="Arial" charset="0"/>
              </a:rPr>
              <a:t>First few weeks we will spend a lot of time playing with the children, modelling how to use the different areas of the classroom, getting to know them, what their strengths and interests are. </a:t>
            </a:r>
          </a:p>
          <a:p>
            <a:pPr eaLnBrk="1" hangingPunct="1"/>
            <a:r>
              <a:rPr lang="en-GB" smtClean="0">
                <a:latin typeface="Arial" charset="0"/>
                <a:cs typeface="Arial" charset="0"/>
              </a:rPr>
              <a:t>WOW cards – show examples. </a:t>
            </a:r>
          </a:p>
        </p:txBody>
      </p:sp>
    </p:spTree>
    <p:extLst>
      <p:ext uri="{BB962C8B-B14F-4D97-AF65-F5344CB8AC3E}">
        <p14:creationId xmlns:p14="http://schemas.microsoft.com/office/powerpoint/2010/main" val="1722664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FB39A6D0-73D4-4CD4-8A25-89F64B38DA3F}" type="slidenum">
              <a:rPr lang="en-GB" smtClean="0">
                <a:latin typeface="Arial" charset="0"/>
                <a:cs typeface="Arial" charset="0"/>
              </a:rPr>
              <a:pPr/>
              <a:t>14</a:t>
            </a:fld>
            <a:endParaRPr lang="en-GB" smtClean="0">
              <a:latin typeface="Arial" charset="0"/>
              <a:cs typeface="Arial" charset="0"/>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r>
              <a:rPr lang="en-GB" smtClean="0">
                <a:latin typeface="Arial" charset="0"/>
                <a:cs typeface="Arial" charset="0"/>
              </a:rPr>
              <a:t>Please sign up for home visit.</a:t>
            </a:r>
          </a:p>
          <a:p>
            <a:pPr eaLnBrk="1" hangingPunct="1"/>
            <a:r>
              <a:rPr lang="en-GB" smtClean="0">
                <a:latin typeface="Arial" charset="0"/>
                <a:cs typeface="Arial" charset="0"/>
              </a:rPr>
              <a:t>Please trust us when we say that it is time to leave. </a:t>
            </a:r>
          </a:p>
        </p:txBody>
      </p:sp>
    </p:spTree>
    <p:extLst>
      <p:ext uri="{BB962C8B-B14F-4D97-AF65-F5344CB8AC3E}">
        <p14:creationId xmlns:p14="http://schemas.microsoft.com/office/powerpoint/2010/main" val="3497566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137F8B2-1CB0-4786-9906-9265ACAA9EBE}" type="slidenum">
              <a:rPr lang="en-GB" smtClean="0"/>
              <a:pPr>
                <a:defRPr/>
              </a:pPr>
              <a:t>15</a:t>
            </a:fld>
            <a:endParaRPr lang="en-GB"/>
          </a:p>
        </p:txBody>
      </p:sp>
    </p:spTree>
    <p:extLst>
      <p:ext uri="{BB962C8B-B14F-4D97-AF65-F5344CB8AC3E}">
        <p14:creationId xmlns:p14="http://schemas.microsoft.com/office/powerpoint/2010/main" val="228186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400">
                <a:latin typeface="Times New Roman" pitchFamily="18" charset="0"/>
                <a:cs typeface="Arial" pitchFamily="34"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en-US" sz="2400">
                <a:latin typeface="Times New Roman" pitchFamily="18" charset="0"/>
                <a:cs typeface="Arial" pitchFamily="34"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cs typeface="Arial" pitchFamily="34"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cs typeface="Arial" pitchFamily="34"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cs typeface="Arial" pitchFamily="34"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en-US" sz="2400">
                  <a:latin typeface="Times New Roman" pitchFamily="18" charset="0"/>
                  <a:cs typeface="Arial" pitchFamily="34"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cs typeface="Arial" pitchFamily="34"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cs typeface="Arial" pitchFamily="34"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en-US" sz="2400">
                  <a:latin typeface="Times New Roman" pitchFamily="18" charset="0"/>
                  <a:cs typeface="Arial" pitchFamily="34"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cs typeface="Arial" pitchFamily="34"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cs typeface="Arial" pitchFamily="34"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cs typeface="Arial" pitchFamily="34" charset="0"/>
                </a:endParaRPr>
              </a:p>
            </p:txBody>
          </p:sp>
        </p:grpSp>
      </p:grpSp>
      <p:sp>
        <p:nvSpPr>
          <p:cNvPr id="35859"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GB"/>
              <a:t>Click to edit Master title style</a:t>
            </a:r>
          </a:p>
        </p:txBody>
      </p:sp>
      <p:sp>
        <p:nvSpPr>
          <p:cNvPr id="3586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GB"/>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GB"/>
          </a:p>
        </p:txBody>
      </p:sp>
      <p:sp>
        <p:nvSpPr>
          <p:cNvPr id="19" name="Rectangle 17"/>
          <p:cNvSpPr>
            <a:spLocks noGrp="1" noChangeArrowheads="1"/>
          </p:cNvSpPr>
          <p:nvPr>
            <p:ph type="ftr" sz="quarter" idx="11"/>
          </p:nvPr>
        </p:nvSpPr>
        <p:spPr/>
        <p:txBody>
          <a:bodyPr/>
          <a:lstStyle>
            <a:lvl1pPr>
              <a:defRPr/>
            </a:lvl1pPr>
          </a:lstStyle>
          <a:p>
            <a:pPr>
              <a:defRPr/>
            </a:pPr>
            <a:endParaRPr lang="en-GB"/>
          </a:p>
        </p:txBody>
      </p:sp>
      <p:sp>
        <p:nvSpPr>
          <p:cNvPr id="20" name="Rectangle 18"/>
          <p:cNvSpPr>
            <a:spLocks noGrp="1" noChangeArrowheads="1"/>
          </p:cNvSpPr>
          <p:nvPr>
            <p:ph type="sldNum" sz="quarter" idx="12"/>
          </p:nvPr>
        </p:nvSpPr>
        <p:spPr/>
        <p:txBody>
          <a:bodyPr/>
          <a:lstStyle>
            <a:lvl1pPr>
              <a:defRPr/>
            </a:lvl1pPr>
          </a:lstStyle>
          <a:p>
            <a:pPr>
              <a:defRPr/>
            </a:pPr>
            <a:fld id="{A0A7EF86-E6A5-425D-A52B-DE65B7504E70}"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GB"/>
          </a:p>
        </p:txBody>
      </p:sp>
      <p:sp>
        <p:nvSpPr>
          <p:cNvPr id="5" name="Rectangle 3"/>
          <p:cNvSpPr>
            <a:spLocks noGrp="1" noChangeArrowheads="1"/>
          </p:cNvSpPr>
          <p:nvPr>
            <p:ph type="sldNum" sz="quarter" idx="11"/>
          </p:nvPr>
        </p:nvSpPr>
        <p:spPr>
          <a:ln/>
        </p:spPr>
        <p:txBody>
          <a:bodyPr/>
          <a:lstStyle>
            <a:lvl1pPr>
              <a:defRPr/>
            </a:lvl1pPr>
          </a:lstStyle>
          <a:p>
            <a:pPr>
              <a:defRPr/>
            </a:pPr>
            <a:fld id="{8F3A8B20-BFC8-402E-B59A-7B90C63B414A}" type="slidenum">
              <a:rPr lang="en-GB"/>
              <a:pPr>
                <a:defRPr/>
              </a:pPr>
              <a:t>‹#›</a:t>
            </a:fld>
            <a:endParaRPr lang="en-GB"/>
          </a:p>
        </p:txBody>
      </p:sp>
      <p:sp>
        <p:nvSpPr>
          <p:cNvPr id="6" name="Rectangle 16"/>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GB"/>
          </a:p>
        </p:txBody>
      </p:sp>
      <p:sp>
        <p:nvSpPr>
          <p:cNvPr id="5" name="Rectangle 3"/>
          <p:cNvSpPr>
            <a:spLocks noGrp="1" noChangeArrowheads="1"/>
          </p:cNvSpPr>
          <p:nvPr>
            <p:ph type="sldNum" sz="quarter" idx="11"/>
          </p:nvPr>
        </p:nvSpPr>
        <p:spPr>
          <a:ln/>
        </p:spPr>
        <p:txBody>
          <a:bodyPr/>
          <a:lstStyle>
            <a:lvl1pPr>
              <a:defRPr/>
            </a:lvl1pPr>
          </a:lstStyle>
          <a:p>
            <a:pPr>
              <a:defRPr/>
            </a:pPr>
            <a:fld id="{61EC2BEF-0662-4B14-B97B-BBFFDF02FA60}" type="slidenum">
              <a:rPr lang="en-GB"/>
              <a:pPr>
                <a:defRPr/>
              </a:pPr>
              <a:t>‹#›</a:t>
            </a:fld>
            <a:endParaRPr lang="en-GB"/>
          </a:p>
        </p:txBody>
      </p:sp>
      <p:sp>
        <p:nvSpPr>
          <p:cNvPr id="6" name="Rectangle 16"/>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GB"/>
          </a:p>
        </p:txBody>
      </p:sp>
      <p:sp>
        <p:nvSpPr>
          <p:cNvPr id="5" name="Rectangle 3"/>
          <p:cNvSpPr>
            <a:spLocks noGrp="1" noChangeArrowheads="1"/>
          </p:cNvSpPr>
          <p:nvPr>
            <p:ph type="sldNum" sz="quarter" idx="11"/>
          </p:nvPr>
        </p:nvSpPr>
        <p:spPr>
          <a:ln/>
        </p:spPr>
        <p:txBody>
          <a:bodyPr/>
          <a:lstStyle>
            <a:lvl1pPr>
              <a:defRPr/>
            </a:lvl1pPr>
          </a:lstStyle>
          <a:p>
            <a:pPr>
              <a:defRPr/>
            </a:pPr>
            <a:fld id="{ABB1E73D-742F-494B-807C-3EB22DB58DA5}" type="slidenum">
              <a:rPr lang="en-GB"/>
              <a:pPr>
                <a:defRPr/>
              </a:pPr>
              <a:t>‹#›</a:t>
            </a:fld>
            <a:endParaRPr lang="en-GB"/>
          </a:p>
        </p:txBody>
      </p:sp>
      <p:sp>
        <p:nvSpPr>
          <p:cNvPr id="6" name="Rectangle 16"/>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GB"/>
          </a:p>
        </p:txBody>
      </p:sp>
      <p:sp>
        <p:nvSpPr>
          <p:cNvPr id="5" name="Rectangle 3"/>
          <p:cNvSpPr>
            <a:spLocks noGrp="1" noChangeArrowheads="1"/>
          </p:cNvSpPr>
          <p:nvPr>
            <p:ph type="sldNum" sz="quarter" idx="11"/>
          </p:nvPr>
        </p:nvSpPr>
        <p:spPr>
          <a:ln/>
        </p:spPr>
        <p:txBody>
          <a:bodyPr/>
          <a:lstStyle>
            <a:lvl1pPr>
              <a:defRPr/>
            </a:lvl1pPr>
          </a:lstStyle>
          <a:p>
            <a:pPr>
              <a:defRPr/>
            </a:pPr>
            <a:fld id="{1DE1943A-B2C8-4BAB-AA41-56EFFD00E48F}" type="slidenum">
              <a:rPr lang="en-GB"/>
              <a:pPr>
                <a:defRPr/>
              </a:pPr>
              <a:t>‹#›</a:t>
            </a:fld>
            <a:endParaRPr lang="en-GB"/>
          </a:p>
        </p:txBody>
      </p:sp>
      <p:sp>
        <p:nvSpPr>
          <p:cNvPr id="6" name="Rectangle 16"/>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GB"/>
          </a:p>
        </p:txBody>
      </p:sp>
      <p:sp>
        <p:nvSpPr>
          <p:cNvPr id="6" name="Rectangle 3"/>
          <p:cNvSpPr>
            <a:spLocks noGrp="1" noChangeArrowheads="1"/>
          </p:cNvSpPr>
          <p:nvPr>
            <p:ph type="sldNum" sz="quarter" idx="11"/>
          </p:nvPr>
        </p:nvSpPr>
        <p:spPr>
          <a:ln/>
        </p:spPr>
        <p:txBody>
          <a:bodyPr/>
          <a:lstStyle>
            <a:lvl1pPr>
              <a:defRPr/>
            </a:lvl1pPr>
          </a:lstStyle>
          <a:p>
            <a:pPr>
              <a:defRPr/>
            </a:pPr>
            <a:fld id="{7742B74F-CE59-46E1-87AE-5C9B0194B64E}" type="slidenum">
              <a:rPr lang="en-GB"/>
              <a:pPr>
                <a:defRPr/>
              </a:pPr>
              <a:t>‹#›</a:t>
            </a:fld>
            <a:endParaRPr lang="en-GB"/>
          </a:p>
        </p:txBody>
      </p:sp>
      <p:sp>
        <p:nvSpPr>
          <p:cNvPr id="7" name="Rectangle 16"/>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GB"/>
          </a:p>
        </p:txBody>
      </p:sp>
      <p:sp>
        <p:nvSpPr>
          <p:cNvPr id="8" name="Rectangle 3"/>
          <p:cNvSpPr>
            <a:spLocks noGrp="1" noChangeArrowheads="1"/>
          </p:cNvSpPr>
          <p:nvPr>
            <p:ph type="sldNum" sz="quarter" idx="11"/>
          </p:nvPr>
        </p:nvSpPr>
        <p:spPr>
          <a:ln/>
        </p:spPr>
        <p:txBody>
          <a:bodyPr/>
          <a:lstStyle>
            <a:lvl1pPr>
              <a:defRPr/>
            </a:lvl1pPr>
          </a:lstStyle>
          <a:p>
            <a:pPr>
              <a:defRPr/>
            </a:pPr>
            <a:fld id="{FD35A844-62FC-4D49-AF3D-261E6BF27C5B}" type="slidenum">
              <a:rPr lang="en-GB"/>
              <a:pPr>
                <a:defRPr/>
              </a:pPr>
              <a:t>‹#›</a:t>
            </a:fld>
            <a:endParaRPr lang="en-GB"/>
          </a:p>
        </p:txBody>
      </p:sp>
      <p:sp>
        <p:nvSpPr>
          <p:cNvPr id="9" name="Rectangle 16"/>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GB"/>
          </a:p>
        </p:txBody>
      </p:sp>
      <p:sp>
        <p:nvSpPr>
          <p:cNvPr id="4" name="Rectangle 3"/>
          <p:cNvSpPr>
            <a:spLocks noGrp="1" noChangeArrowheads="1"/>
          </p:cNvSpPr>
          <p:nvPr>
            <p:ph type="sldNum" sz="quarter" idx="11"/>
          </p:nvPr>
        </p:nvSpPr>
        <p:spPr>
          <a:ln/>
        </p:spPr>
        <p:txBody>
          <a:bodyPr/>
          <a:lstStyle>
            <a:lvl1pPr>
              <a:defRPr/>
            </a:lvl1pPr>
          </a:lstStyle>
          <a:p>
            <a:pPr>
              <a:defRPr/>
            </a:pPr>
            <a:fld id="{4C94E564-DED1-4D20-ADAD-116F3BF1EA31}" type="slidenum">
              <a:rPr lang="en-GB"/>
              <a:pPr>
                <a:defRPr/>
              </a:pPr>
              <a:t>‹#›</a:t>
            </a:fld>
            <a:endParaRPr lang="en-GB"/>
          </a:p>
        </p:txBody>
      </p:sp>
      <p:sp>
        <p:nvSpPr>
          <p:cNvPr id="5" name="Rectangle 16"/>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GB"/>
          </a:p>
        </p:txBody>
      </p:sp>
      <p:sp>
        <p:nvSpPr>
          <p:cNvPr id="3" name="Rectangle 3"/>
          <p:cNvSpPr>
            <a:spLocks noGrp="1" noChangeArrowheads="1"/>
          </p:cNvSpPr>
          <p:nvPr>
            <p:ph type="sldNum" sz="quarter" idx="11"/>
          </p:nvPr>
        </p:nvSpPr>
        <p:spPr>
          <a:ln/>
        </p:spPr>
        <p:txBody>
          <a:bodyPr/>
          <a:lstStyle>
            <a:lvl1pPr>
              <a:defRPr/>
            </a:lvl1pPr>
          </a:lstStyle>
          <a:p>
            <a:pPr>
              <a:defRPr/>
            </a:pPr>
            <a:fld id="{D427F065-0CE3-4781-85E6-A7799D75F18E}" type="slidenum">
              <a:rPr lang="en-GB"/>
              <a:pPr>
                <a:defRPr/>
              </a:pPr>
              <a:t>‹#›</a:t>
            </a:fld>
            <a:endParaRPr lang="en-GB"/>
          </a:p>
        </p:txBody>
      </p:sp>
      <p:sp>
        <p:nvSpPr>
          <p:cNvPr id="4" name="Rectangle 16"/>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GB"/>
          </a:p>
        </p:txBody>
      </p:sp>
      <p:sp>
        <p:nvSpPr>
          <p:cNvPr id="6" name="Rectangle 3"/>
          <p:cNvSpPr>
            <a:spLocks noGrp="1" noChangeArrowheads="1"/>
          </p:cNvSpPr>
          <p:nvPr>
            <p:ph type="sldNum" sz="quarter" idx="11"/>
          </p:nvPr>
        </p:nvSpPr>
        <p:spPr>
          <a:ln/>
        </p:spPr>
        <p:txBody>
          <a:bodyPr/>
          <a:lstStyle>
            <a:lvl1pPr>
              <a:defRPr/>
            </a:lvl1pPr>
          </a:lstStyle>
          <a:p>
            <a:pPr>
              <a:defRPr/>
            </a:pPr>
            <a:fld id="{CA0D6EDA-46AE-4E63-9C1C-1FBF7C99CEC5}" type="slidenum">
              <a:rPr lang="en-GB"/>
              <a:pPr>
                <a:defRPr/>
              </a:pPr>
              <a:t>‹#›</a:t>
            </a:fld>
            <a:endParaRPr lang="en-GB"/>
          </a:p>
        </p:txBody>
      </p:sp>
      <p:sp>
        <p:nvSpPr>
          <p:cNvPr id="7" name="Rectangle 16"/>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GB"/>
          </a:p>
        </p:txBody>
      </p:sp>
      <p:sp>
        <p:nvSpPr>
          <p:cNvPr id="6" name="Rectangle 3"/>
          <p:cNvSpPr>
            <a:spLocks noGrp="1" noChangeArrowheads="1"/>
          </p:cNvSpPr>
          <p:nvPr>
            <p:ph type="sldNum" sz="quarter" idx="11"/>
          </p:nvPr>
        </p:nvSpPr>
        <p:spPr>
          <a:ln/>
        </p:spPr>
        <p:txBody>
          <a:bodyPr/>
          <a:lstStyle>
            <a:lvl1pPr>
              <a:defRPr/>
            </a:lvl1pPr>
          </a:lstStyle>
          <a:p>
            <a:pPr>
              <a:defRPr/>
            </a:pPr>
            <a:fld id="{A3E2AD6D-CA47-47C2-9B59-34D122C216B2}" type="slidenum">
              <a:rPr lang="en-GB"/>
              <a:pPr>
                <a:defRPr/>
              </a:pPr>
              <a:t>‹#›</a:t>
            </a:fld>
            <a:endParaRPr lang="en-GB"/>
          </a:p>
        </p:txBody>
      </p:sp>
      <p:sp>
        <p:nvSpPr>
          <p:cNvPr id="7" name="Rectangle 16"/>
          <p:cNvSpPr>
            <a:spLocks noGrp="1" noChangeArrowheads="1"/>
          </p:cNvSpPr>
          <p:nvPr>
            <p:ph type="dt" sz="half" idx="12"/>
          </p:nvPr>
        </p:nvSpPr>
        <p:spPr>
          <a:ln/>
        </p:spPr>
        <p:txBody>
          <a:bodyPr/>
          <a:lstStyle>
            <a:lvl1pPr>
              <a:defRPr/>
            </a:lvl1pPr>
          </a:lstStyle>
          <a:p>
            <a:pPr>
              <a:defRPr/>
            </a:pP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34" charset="0"/>
                <a:cs typeface="Arial" pitchFamily="34" charset="0"/>
              </a:defRPr>
            </a:lvl1pPr>
          </a:lstStyle>
          <a:p>
            <a:pPr>
              <a:defRPr/>
            </a:pPr>
            <a:endParaRPr lang="en-GB"/>
          </a:p>
        </p:txBody>
      </p:sp>
      <p:sp>
        <p:nvSpPr>
          <p:cNvPr id="34819"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cs typeface="Arial" pitchFamily="34" charset="0"/>
              </a:defRPr>
            </a:lvl1pPr>
          </a:lstStyle>
          <a:p>
            <a:pPr>
              <a:defRPr/>
            </a:pPr>
            <a:fld id="{690BD2E1-1665-4A6B-8B1D-2E5EC497286C}" type="slidenum">
              <a:rPr lang="en-GB"/>
              <a:pPr>
                <a:defRPr/>
              </a:pPr>
              <a:t>‹#›</a:t>
            </a:fld>
            <a:endParaRPr lang="en-GB"/>
          </a:p>
        </p:txBody>
      </p:sp>
      <p:grpSp>
        <p:nvGrpSpPr>
          <p:cNvPr id="1028" name="Group 4"/>
          <p:cNvGrpSpPr>
            <a:grpSpLocks/>
          </p:cNvGrpSpPr>
          <p:nvPr/>
        </p:nvGrpSpPr>
        <p:grpSpPr bwMode="auto">
          <a:xfrm>
            <a:off x="0" y="0"/>
            <a:ext cx="9144000" cy="546100"/>
            <a:chOff x="0" y="0"/>
            <a:chExt cx="5760" cy="344"/>
          </a:xfrm>
        </p:grpSpPr>
        <p:sp>
          <p:nvSpPr>
            <p:cNvPr id="3482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400">
                <a:latin typeface="Times New Roman" pitchFamily="18" charset="0"/>
                <a:cs typeface="Arial" pitchFamily="34" charset="0"/>
              </a:endParaRPr>
            </a:p>
          </p:txBody>
        </p:sp>
        <p:sp>
          <p:nvSpPr>
            <p:cNvPr id="3482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en-US" sz="2400">
                <a:latin typeface="Times New Roman" pitchFamily="18" charset="0"/>
                <a:cs typeface="Arial" pitchFamily="34" charset="0"/>
              </a:endParaRPr>
            </a:p>
          </p:txBody>
        </p:sp>
        <p:sp>
          <p:nvSpPr>
            <p:cNvPr id="34823"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en-US">
                <a:solidFill>
                  <a:schemeClr val="hlink"/>
                </a:solidFill>
                <a:latin typeface="Arial" pitchFamily="34" charset="0"/>
                <a:cs typeface="Arial" pitchFamily="34" charset="0"/>
              </a:endParaRPr>
            </a:p>
          </p:txBody>
        </p:sp>
        <p:sp>
          <p:nvSpPr>
            <p:cNvPr id="34824"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en-US">
                <a:solidFill>
                  <a:schemeClr val="hlink"/>
                </a:solidFill>
                <a:latin typeface="Arial" pitchFamily="34" charset="0"/>
                <a:cs typeface="Arial" pitchFamily="34" charset="0"/>
              </a:endParaRPr>
            </a:p>
          </p:txBody>
        </p:sp>
        <p:sp>
          <p:nvSpPr>
            <p:cNvPr id="34825"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en-US">
                <a:solidFill>
                  <a:schemeClr val="accent2"/>
                </a:solidFill>
                <a:latin typeface="Arial" pitchFamily="34" charset="0"/>
                <a:cs typeface="Arial" pitchFamily="34" charset="0"/>
              </a:endParaRPr>
            </a:p>
          </p:txBody>
        </p:sp>
        <p:sp>
          <p:nvSpPr>
            <p:cNvPr id="34826"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en-US">
                <a:solidFill>
                  <a:schemeClr val="hlink"/>
                </a:solidFill>
                <a:latin typeface="Arial" pitchFamily="34" charset="0"/>
                <a:cs typeface="Arial" pitchFamily="34" charset="0"/>
              </a:endParaRPr>
            </a:p>
          </p:txBody>
        </p:sp>
        <p:sp>
          <p:nvSpPr>
            <p:cNvPr id="34827"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en-US" sz="2400">
                <a:latin typeface="Times New Roman" pitchFamily="18" charset="0"/>
                <a:cs typeface="Arial" pitchFamily="34" charset="0"/>
              </a:endParaRPr>
            </a:p>
          </p:txBody>
        </p:sp>
        <p:sp>
          <p:nvSpPr>
            <p:cNvPr id="34828"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en-US">
                <a:solidFill>
                  <a:schemeClr val="accent2"/>
                </a:solidFill>
                <a:latin typeface="Arial" pitchFamily="34" charset="0"/>
                <a:cs typeface="Arial" pitchFamily="34" charset="0"/>
              </a:endParaRPr>
            </a:p>
          </p:txBody>
        </p:sp>
        <p:sp>
          <p:nvSpPr>
            <p:cNvPr id="34829"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en-US">
                <a:solidFill>
                  <a:schemeClr val="accent2"/>
                </a:solidFill>
                <a:latin typeface="Arial" pitchFamily="34" charset="0"/>
                <a:cs typeface="Arial" pitchFamily="34" charset="0"/>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4832"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GB"/>
          </a:p>
        </p:txBody>
      </p:sp>
    </p:spTree>
  </p:cSld>
  <p:clrMap bg1="lt1" tx1="dk1" bg2="lt2" tx2="dk2" accent1="accent1" accent2="accent2" accent3="accent3" accent4="accent4" accent5="accent5" accent6="accent6" hlink="hlink" folHlink="folHlink"/>
  <p:sldLayoutIdLst>
    <p:sldLayoutId id="2147483667" r:id="rId1"/>
    <p:sldLayoutId id="2147483666" r:id="rId2"/>
    <p:sldLayoutId id="2147483665" r:id="rId3"/>
    <p:sldLayoutId id="2147483664" r:id="rId4"/>
    <p:sldLayoutId id="2147483663" r:id="rId5"/>
    <p:sldLayoutId id="2147483662" r:id="rId6"/>
    <p:sldLayoutId id="2147483661" r:id="rId7"/>
    <p:sldLayoutId id="2147483660" r:id="rId8"/>
    <p:sldLayoutId id="2147483659" r:id="rId9"/>
    <p:sldLayoutId id="2147483658" r:id="rId10"/>
    <p:sldLayoutId id="2147483657" r:id="rId11"/>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pitchFamily="34" charset="0"/>
          <a:cs typeface="Arial" pitchFamily="34" charset="0"/>
        </a:defRPr>
      </a:lvl2pPr>
      <a:lvl3pPr algn="l" rtl="0" eaLnBrk="0" fontAlgn="base" hangingPunct="0">
        <a:spcBef>
          <a:spcPct val="0"/>
        </a:spcBef>
        <a:spcAft>
          <a:spcPct val="0"/>
        </a:spcAft>
        <a:defRPr sz="4400">
          <a:solidFill>
            <a:schemeClr val="tx1"/>
          </a:solidFill>
          <a:latin typeface="Arial" pitchFamily="34" charset="0"/>
          <a:cs typeface="Arial" pitchFamily="34" charset="0"/>
        </a:defRPr>
      </a:lvl3pPr>
      <a:lvl4pPr algn="l" rtl="0" eaLnBrk="0" fontAlgn="base" hangingPunct="0">
        <a:spcBef>
          <a:spcPct val="0"/>
        </a:spcBef>
        <a:spcAft>
          <a:spcPct val="0"/>
        </a:spcAft>
        <a:defRPr sz="4400">
          <a:solidFill>
            <a:schemeClr val="tx1"/>
          </a:solidFill>
          <a:latin typeface="Arial" pitchFamily="34" charset="0"/>
          <a:cs typeface="Arial" pitchFamily="34" charset="0"/>
        </a:defRPr>
      </a:lvl4pPr>
      <a:lvl5pPr algn="l" rtl="0" eaLnBrk="0" fontAlgn="base" hangingPunct="0">
        <a:spcBef>
          <a:spcPct val="0"/>
        </a:spcBef>
        <a:spcAft>
          <a:spcPct val="0"/>
        </a:spcAft>
        <a:defRPr sz="4400">
          <a:solidFill>
            <a:schemeClr val="tx1"/>
          </a:solidFill>
          <a:latin typeface="Arial" pitchFamily="34" charset="0"/>
          <a:cs typeface="Arial" pitchFamily="34" charset="0"/>
        </a:defRPr>
      </a:lvl5pPr>
      <a:lvl6pPr marL="457200" algn="l" rtl="0" fontAlgn="base">
        <a:spcBef>
          <a:spcPct val="0"/>
        </a:spcBef>
        <a:spcAft>
          <a:spcPct val="0"/>
        </a:spcAft>
        <a:defRPr sz="4400">
          <a:solidFill>
            <a:schemeClr val="tx1"/>
          </a:solidFill>
          <a:latin typeface="Arial" pitchFamily="34" charset="0"/>
          <a:cs typeface="Arial" pitchFamily="34" charset="0"/>
        </a:defRPr>
      </a:lvl6pPr>
      <a:lvl7pPr marL="914400" algn="l" rtl="0" fontAlgn="base">
        <a:spcBef>
          <a:spcPct val="0"/>
        </a:spcBef>
        <a:spcAft>
          <a:spcPct val="0"/>
        </a:spcAft>
        <a:defRPr sz="4400">
          <a:solidFill>
            <a:schemeClr val="tx1"/>
          </a:solidFill>
          <a:latin typeface="Arial" pitchFamily="34" charset="0"/>
          <a:cs typeface="Arial" pitchFamily="34" charset="0"/>
        </a:defRPr>
      </a:lvl7pPr>
      <a:lvl8pPr marL="1371600" algn="l" rtl="0" fontAlgn="base">
        <a:spcBef>
          <a:spcPct val="0"/>
        </a:spcBef>
        <a:spcAft>
          <a:spcPct val="0"/>
        </a:spcAft>
        <a:defRPr sz="4400">
          <a:solidFill>
            <a:schemeClr val="tx1"/>
          </a:solidFill>
          <a:latin typeface="Arial" pitchFamily="34" charset="0"/>
          <a:cs typeface="Arial" pitchFamily="34" charset="0"/>
        </a:defRPr>
      </a:lvl8pPr>
      <a:lvl9pPr marL="1828800" algn="l" rtl="0" fontAlgn="base">
        <a:spcBef>
          <a:spcPct val="0"/>
        </a:spcBef>
        <a:spcAft>
          <a:spcPct val="0"/>
        </a:spcAft>
        <a:defRPr sz="4400">
          <a:solidFill>
            <a:schemeClr val="tx1"/>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683568" y="1196752"/>
            <a:ext cx="7772400" cy="1470025"/>
          </a:xfrm>
        </p:spPr>
        <p:txBody>
          <a:bodyPr/>
          <a:lstStyle/>
          <a:p>
            <a:pPr algn="ctr" eaLnBrk="1" hangingPunct="1"/>
            <a:r>
              <a:rPr lang="en-GB" sz="8300" b="1" dirty="0" smtClean="0">
                <a:solidFill>
                  <a:schemeClr val="bg2">
                    <a:lumMod val="75000"/>
                  </a:schemeClr>
                </a:solidFill>
                <a:latin typeface="Arial Rounded MT Bold" panose="020F0704030504030204" pitchFamily="34" charset="0"/>
                <a:cs typeface="Calibri" panose="020F0502020204030204" pitchFamily="34" charset="0"/>
              </a:rPr>
              <a:t>New Parents’ Meeting</a:t>
            </a:r>
          </a:p>
        </p:txBody>
      </p:sp>
      <p:sp>
        <p:nvSpPr>
          <p:cNvPr id="15362" name="Rectangle 3"/>
          <p:cNvSpPr>
            <a:spLocks noGrp="1" noChangeArrowheads="1"/>
          </p:cNvSpPr>
          <p:nvPr>
            <p:ph type="subTitle" idx="1"/>
          </p:nvPr>
        </p:nvSpPr>
        <p:spPr>
          <a:xfrm>
            <a:off x="523764" y="3212976"/>
            <a:ext cx="8092008" cy="1752600"/>
          </a:xfrm>
        </p:spPr>
        <p:txBody>
          <a:bodyPr/>
          <a:lstStyle/>
          <a:p>
            <a:pPr algn="ctr" eaLnBrk="1" hangingPunct="1"/>
            <a:r>
              <a:rPr lang="en-GB" sz="5100" dirty="0" smtClean="0">
                <a:latin typeface="Calibri" panose="020F0502020204030204" pitchFamily="34" charset="0"/>
                <a:cs typeface="Calibri" panose="020F0502020204030204" pitchFamily="34" charset="0"/>
              </a:rPr>
              <a:t>Tuesday 12th July 2021</a:t>
            </a:r>
          </a:p>
          <a:p>
            <a:pPr algn="ctr" eaLnBrk="1" hangingPunct="1"/>
            <a:r>
              <a:rPr lang="en-GB" sz="5100" dirty="0" smtClean="0">
                <a:latin typeface="Calibri" panose="020F0502020204030204" pitchFamily="34" charset="0"/>
                <a:cs typeface="Calibri" panose="020F0502020204030204" pitchFamily="34" charset="0"/>
              </a:rPr>
              <a:t>7.00pm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37111"/>
            <a:ext cx="3222296" cy="240677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83776" y="4297776"/>
            <a:ext cx="2931140" cy="218930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457200" y="210766"/>
            <a:ext cx="8229600" cy="955675"/>
          </a:xfrm>
        </p:spPr>
        <p:txBody>
          <a:bodyPr/>
          <a:lstStyle/>
          <a:p>
            <a:pPr algn="ctr" eaLnBrk="1" hangingPunct="1"/>
            <a:r>
              <a:rPr lang="en-GB" b="1" dirty="0" smtClean="0">
                <a:latin typeface="Arial Rounded MT Bold" panose="020F0704030504030204" pitchFamily="34" charset="0"/>
                <a:cs typeface="Calibri" panose="020F0502020204030204" pitchFamily="34" charset="0"/>
              </a:rPr>
              <a:t>Partnership with Parents</a:t>
            </a:r>
          </a:p>
        </p:txBody>
      </p:sp>
      <p:sp>
        <p:nvSpPr>
          <p:cNvPr id="30722" name="Rectangle 3"/>
          <p:cNvSpPr>
            <a:spLocks noGrp="1" noChangeArrowheads="1"/>
          </p:cNvSpPr>
          <p:nvPr>
            <p:ph type="body" idx="1"/>
          </p:nvPr>
        </p:nvSpPr>
        <p:spPr/>
        <p:txBody>
          <a:bodyPr/>
          <a:lstStyle/>
          <a:p>
            <a:pPr eaLnBrk="1" hangingPunct="1">
              <a:buFont typeface="Wingdings" pitchFamily="2" charset="2"/>
              <a:buNone/>
            </a:pPr>
            <a:endParaRPr lang="en-GB" smtClean="0"/>
          </a:p>
          <a:p>
            <a:pPr eaLnBrk="1" hangingPunct="1"/>
            <a:endParaRPr lang="en-GB" smtClean="0"/>
          </a:p>
        </p:txBody>
      </p:sp>
      <p:sp>
        <p:nvSpPr>
          <p:cNvPr id="30723" name="Text Box 4"/>
          <p:cNvSpPr txBox="1">
            <a:spLocks noChangeArrowheads="1"/>
          </p:cNvSpPr>
          <p:nvPr/>
        </p:nvSpPr>
        <p:spPr bwMode="auto">
          <a:xfrm>
            <a:off x="323850" y="1085061"/>
            <a:ext cx="8496300" cy="5678478"/>
          </a:xfrm>
          <a:prstGeom prst="rect">
            <a:avLst/>
          </a:prstGeom>
          <a:noFill/>
          <a:ln w="9525">
            <a:noFill/>
            <a:miter lim="800000"/>
            <a:headEnd/>
            <a:tailEnd/>
          </a:ln>
        </p:spPr>
        <p:txBody>
          <a:bodyPr>
            <a:spAutoFit/>
          </a:bodyPr>
          <a:lstStyle/>
          <a:p>
            <a:r>
              <a:rPr lang="en-GB" sz="2200" dirty="0">
                <a:latin typeface="Calibri" panose="020F0502020204030204" pitchFamily="34" charset="0"/>
                <a:cs typeface="Calibri" panose="020F0502020204030204" pitchFamily="34" charset="0"/>
              </a:rPr>
              <a:t>You, as </a:t>
            </a:r>
            <a:r>
              <a:rPr lang="en-GB" sz="2200" dirty="0" smtClean="0">
                <a:latin typeface="Calibri" panose="020F0502020204030204" pitchFamily="34" charset="0"/>
                <a:cs typeface="Calibri" panose="020F0502020204030204" pitchFamily="34" charset="0"/>
              </a:rPr>
              <a:t>parents and carers </a:t>
            </a:r>
            <a:r>
              <a:rPr lang="en-GB" sz="2200" dirty="0">
                <a:latin typeface="Calibri" panose="020F0502020204030204" pitchFamily="34" charset="0"/>
                <a:cs typeface="Calibri" panose="020F0502020204030204" pitchFamily="34" charset="0"/>
              </a:rPr>
              <a:t>are your child’s first and </a:t>
            </a:r>
            <a:r>
              <a:rPr lang="en-GB" sz="2200" dirty="0" smtClean="0">
                <a:latin typeface="Calibri" panose="020F0502020204030204" pitchFamily="34" charset="0"/>
                <a:cs typeface="Calibri" panose="020F0502020204030204" pitchFamily="34" charset="0"/>
              </a:rPr>
              <a:t>most important </a:t>
            </a:r>
            <a:r>
              <a:rPr lang="en-GB" sz="2200" dirty="0">
                <a:latin typeface="Calibri" panose="020F0502020204030204" pitchFamily="34" charset="0"/>
                <a:cs typeface="Calibri" panose="020F0502020204030204" pitchFamily="34" charset="0"/>
              </a:rPr>
              <a:t>educators. Evidence shows that when parents and school work closely together, the greatest impact on children’s development and learning is seen. </a:t>
            </a:r>
            <a:r>
              <a:rPr lang="en-GB" sz="2200" dirty="0" smtClean="0">
                <a:latin typeface="Calibri" panose="020F0502020204030204" pitchFamily="34" charset="0"/>
                <a:cs typeface="Calibri" panose="020F0502020204030204" pitchFamily="34" charset="0"/>
              </a:rPr>
              <a:t>Here are some of the ways we try to work really closely with you: </a:t>
            </a:r>
            <a:endParaRPr lang="en-GB" sz="2200" dirty="0">
              <a:latin typeface="Calibri" panose="020F0502020204030204" pitchFamily="34" charset="0"/>
              <a:cs typeface="Calibri" panose="020F0502020204030204" pitchFamily="34" charset="0"/>
            </a:endParaRPr>
          </a:p>
          <a:p>
            <a:pPr>
              <a:spcBef>
                <a:spcPct val="50000"/>
              </a:spcBef>
              <a:buFontTx/>
              <a:buChar char="•"/>
            </a:pPr>
            <a:r>
              <a:rPr lang="en-GB" sz="2200" dirty="0" smtClean="0">
                <a:latin typeface="Calibri" panose="020F0502020204030204" pitchFamily="34" charset="0"/>
                <a:cs typeface="Calibri" panose="020F0502020204030204" pitchFamily="34" charset="0"/>
              </a:rPr>
              <a:t>Regular Communication </a:t>
            </a:r>
            <a:r>
              <a:rPr lang="en-GB" sz="2200" dirty="0">
                <a:latin typeface="Calibri" panose="020F0502020204030204" pitchFamily="34" charset="0"/>
                <a:cs typeface="Calibri" panose="020F0502020204030204" pitchFamily="34" charset="0"/>
              </a:rPr>
              <a:t>– parents’ evenings each </a:t>
            </a:r>
            <a:r>
              <a:rPr lang="en-GB" sz="2200" dirty="0" smtClean="0">
                <a:latin typeface="Calibri" panose="020F0502020204030204" pitchFamily="34" charset="0"/>
                <a:cs typeface="Calibri" panose="020F0502020204030204" pitchFamily="34" charset="0"/>
              </a:rPr>
              <a:t>term and informal </a:t>
            </a:r>
            <a:r>
              <a:rPr lang="en-GB" sz="2200" dirty="0">
                <a:latin typeface="Calibri" panose="020F0502020204030204" pitchFamily="34" charset="0"/>
                <a:cs typeface="Calibri" panose="020F0502020204030204" pitchFamily="34" charset="0"/>
              </a:rPr>
              <a:t>communication. The end of the day is best to catch </a:t>
            </a:r>
            <a:r>
              <a:rPr lang="en-GB" sz="2200" dirty="0" smtClean="0">
                <a:latin typeface="Calibri" panose="020F0502020204030204" pitchFamily="34" charset="0"/>
                <a:cs typeface="Calibri" panose="020F0502020204030204" pitchFamily="34" charset="0"/>
              </a:rPr>
              <a:t>me </a:t>
            </a:r>
            <a:r>
              <a:rPr lang="en-GB" sz="2200" dirty="0">
                <a:latin typeface="Calibri" panose="020F0502020204030204" pitchFamily="34" charset="0"/>
                <a:cs typeface="Calibri" panose="020F0502020204030204" pitchFamily="34" charset="0"/>
              </a:rPr>
              <a:t>or you can make an appointment via the office. </a:t>
            </a:r>
          </a:p>
          <a:p>
            <a:pPr>
              <a:spcBef>
                <a:spcPct val="50000"/>
              </a:spcBef>
              <a:buFontTx/>
              <a:buChar char="•"/>
            </a:pPr>
            <a:r>
              <a:rPr lang="en-GB" sz="2200" dirty="0">
                <a:latin typeface="Calibri" panose="020F0502020204030204" pitchFamily="34" charset="0"/>
                <a:cs typeface="Calibri" panose="020F0502020204030204" pitchFamily="34" charset="0"/>
              </a:rPr>
              <a:t>Weekly update of children’s learning which will include suggested home learning activities. This will be sent home on a Friday and is also on the class page of the website</a:t>
            </a:r>
          </a:p>
          <a:p>
            <a:pPr>
              <a:spcBef>
                <a:spcPct val="50000"/>
              </a:spcBef>
              <a:buFontTx/>
              <a:buChar char="•"/>
            </a:pPr>
            <a:r>
              <a:rPr lang="en-GB" sz="2200" dirty="0">
                <a:latin typeface="Calibri" panose="020F0502020204030204" pitchFamily="34" charset="0"/>
                <a:cs typeface="Calibri" panose="020F0502020204030204" pitchFamily="34" charset="0"/>
              </a:rPr>
              <a:t>Letters are sent home either via Parent Mail or in the children’s book bags. </a:t>
            </a:r>
            <a:endParaRPr lang="en-GB" sz="2200" dirty="0" smtClean="0">
              <a:latin typeface="Calibri" panose="020F0502020204030204" pitchFamily="34" charset="0"/>
              <a:cs typeface="Calibri" panose="020F0502020204030204" pitchFamily="34" charset="0"/>
            </a:endParaRPr>
          </a:p>
          <a:p>
            <a:pPr>
              <a:spcBef>
                <a:spcPct val="50000"/>
              </a:spcBef>
              <a:buFontTx/>
              <a:buChar char="•"/>
            </a:pPr>
            <a:r>
              <a:rPr lang="en-GB" sz="2200" dirty="0" smtClean="0">
                <a:latin typeface="Calibri" panose="020F0502020204030204" pitchFamily="34" charset="0"/>
                <a:cs typeface="Calibri" panose="020F0502020204030204" pitchFamily="34" charset="0"/>
              </a:rPr>
              <a:t>Curriculum Letters and Topic Webs are sent out each half term. </a:t>
            </a:r>
            <a:endParaRPr lang="en-GB" sz="2200" dirty="0">
              <a:latin typeface="Calibri" panose="020F0502020204030204" pitchFamily="34" charset="0"/>
              <a:cs typeface="Calibri" panose="020F0502020204030204" pitchFamily="34" charset="0"/>
            </a:endParaRPr>
          </a:p>
          <a:p>
            <a:pPr>
              <a:spcBef>
                <a:spcPct val="50000"/>
              </a:spcBef>
              <a:buFontTx/>
              <a:buChar char="•"/>
            </a:pPr>
            <a:r>
              <a:rPr lang="en-GB" sz="2200" dirty="0">
                <a:latin typeface="Calibri" panose="020F0502020204030204" pitchFamily="34" charset="0"/>
                <a:cs typeface="Calibri" panose="020F0502020204030204" pitchFamily="34" charset="0"/>
              </a:rPr>
              <a:t>WOW </a:t>
            </a:r>
            <a:r>
              <a:rPr lang="en-GB" sz="2200" dirty="0" smtClean="0">
                <a:latin typeface="Calibri" panose="020F0502020204030204" pitchFamily="34" charset="0"/>
                <a:cs typeface="Calibri" panose="020F0502020204030204" pitchFamily="34" charset="0"/>
              </a:rPr>
              <a:t>cards and Tapestry - online learning journals.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p:txBody>
          <a:bodyPr/>
          <a:lstStyle/>
          <a:p>
            <a:pPr algn="ctr" eaLnBrk="1" hangingPunct="1"/>
            <a:r>
              <a:rPr lang="en-GB" b="1" dirty="0" smtClean="0">
                <a:latin typeface="Arial Rounded MT Bold" panose="020F0704030504030204" pitchFamily="34" charset="0"/>
                <a:cs typeface="Calibri" panose="020F0502020204030204" pitchFamily="34" charset="0"/>
              </a:rPr>
              <a:t>What can you do to help?</a:t>
            </a:r>
          </a:p>
        </p:txBody>
      </p:sp>
      <p:sp>
        <p:nvSpPr>
          <p:cNvPr id="31746" name="Rectangle 3"/>
          <p:cNvSpPr>
            <a:spLocks noGrp="1" noChangeArrowheads="1"/>
          </p:cNvSpPr>
          <p:nvPr>
            <p:ph type="body" idx="1"/>
          </p:nvPr>
        </p:nvSpPr>
        <p:spPr>
          <a:xfrm>
            <a:off x="457200" y="1700808"/>
            <a:ext cx="8229600" cy="4824536"/>
          </a:xfrm>
        </p:spPr>
        <p:txBody>
          <a:bodyPr/>
          <a:lstStyle/>
          <a:p>
            <a:pPr eaLnBrk="1" hangingPunct="1">
              <a:lnSpc>
                <a:spcPct val="90000"/>
              </a:lnSpc>
            </a:pPr>
            <a:r>
              <a:rPr lang="en-GB" sz="2800" dirty="0" smtClean="0">
                <a:latin typeface="Calibri" panose="020F0502020204030204" pitchFamily="34" charset="0"/>
                <a:cs typeface="Calibri" panose="020F0502020204030204" pitchFamily="34" charset="0"/>
              </a:rPr>
              <a:t>Talk, read and count!</a:t>
            </a:r>
          </a:p>
          <a:p>
            <a:pPr eaLnBrk="1" hangingPunct="1">
              <a:lnSpc>
                <a:spcPct val="90000"/>
              </a:lnSpc>
            </a:pPr>
            <a:r>
              <a:rPr lang="en-GB" sz="2800" dirty="0" smtClean="0">
                <a:latin typeface="Calibri" panose="020F0502020204030204" pitchFamily="34" charset="0"/>
                <a:cs typeface="Calibri" panose="020F0502020204030204" pitchFamily="34" charset="0"/>
              </a:rPr>
              <a:t>Promote your child’s independence in getting dressed, washing their hands, doing up their coats and toileting.</a:t>
            </a:r>
          </a:p>
          <a:p>
            <a:pPr eaLnBrk="1" hangingPunct="1">
              <a:lnSpc>
                <a:spcPct val="90000"/>
              </a:lnSpc>
            </a:pPr>
            <a:r>
              <a:rPr lang="en-GB" sz="2800" dirty="0" smtClean="0">
                <a:latin typeface="Calibri" panose="020F0502020204030204" pitchFamily="34" charset="0"/>
                <a:cs typeface="Calibri" panose="020F0502020204030204" pitchFamily="34" charset="0"/>
              </a:rPr>
              <a:t>Play games together, practising sharing and taking turns. </a:t>
            </a:r>
          </a:p>
          <a:p>
            <a:pPr eaLnBrk="1" hangingPunct="1">
              <a:lnSpc>
                <a:spcPct val="90000"/>
              </a:lnSpc>
            </a:pPr>
            <a:r>
              <a:rPr lang="en-GB" sz="2800" dirty="0" smtClean="0">
                <a:latin typeface="Calibri" panose="020F0502020204030204" pitchFamily="34" charset="0"/>
                <a:cs typeface="Calibri" panose="020F0502020204030204" pitchFamily="34" charset="0"/>
              </a:rPr>
              <a:t>Talk positively about starting school – there are lots of lovely books that you could read together.</a:t>
            </a:r>
            <a:endParaRPr lang="en-GB" sz="2800" dirty="0" smtClean="0">
              <a:latin typeface="Comic Sans MS" pitchFamily="66" charset="0"/>
            </a:endParaRPr>
          </a:p>
          <a:p>
            <a:pPr eaLnBrk="1" hangingPunct="1">
              <a:lnSpc>
                <a:spcPct val="90000"/>
              </a:lnSpc>
            </a:pPr>
            <a:endParaRPr lang="en-GB" sz="2800" dirty="0" smtClean="0">
              <a:latin typeface="Comic Sans MS" pitchFamily="66" charset="0"/>
            </a:endParaRPr>
          </a:p>
          <a:p>
            <a:pPr eaLnBrk="1" hangingPunct="1">
              <a:lnSpc>
                <a:spcPct val="90000"/>
              </a:lnSpc>
            </a:pPr>
            <a:endParaRPr lang="en-GB" sz="2800" dirty="0" smtClean="0">
              <a:latin typeface="Comic Sans MS" pitchFamily="66" charset="0"/>
            </a:endParaRPr>
          </a:p>
          <a:p>
            <a:pPr eaLnBrk="1" hangingPunct="1">
              <a:lnSpc>
                <a:spcPct val="90000"/>
              </a:lnSpc>
            </a:pPr>
            <a:endParaRPr lang="en-GB" sz="28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algn="ctr" eaLnBrk="1" hangingPunct="1"/>
            <a:r>
              <a:rPr lang="en-GB" b="1" dirty="0" smtClean="0">
                <a:latin typeface="Arial Rounded MT Bold" panose="020F0704030504030204" pitchFamily="34" charset="0"/>
                <a:cs typeface="Calibri" panose="020F0502020204030204" pitchFamily="34" charset="0"/>
              </a:rPr>
              <a:t>Practical Matters!</a:t>
            </a:r>
          </a:p>
        </p:txBody>
      </p:sp>
      <p:sp>
        <p:nvSpPr>
          <p:cNvPr id="28674" name="Rectangle 3"/>
          <p:cNvSpPr>
            <a:spLocks noGrp="1" noChangeArrowheads="1"/>
          </p:cNvSpPr>
          <p:nvPr>
            <p:ph type="body" idx="1"/>
          </p:nvPr>
        </p:nvSpPr>
        <p:spPr>
          <a:xfrm>
            <a:off x="457200" y="1600200"/>
            <a:ext cx="8362950" cy="4525963"/>
          </a:xfrm>
        </p:spPr>
        <p:txBody>
          <a:bodyPr/>
          <a:lstStyle/>
          <a:p>
            <a:pPr eaLnBrk="1" hangingPunct="1">
              <a:lnSpc>
                <a:spcPct val="80000"/>
              </a:lnSpc>
            </a:pPr>
            <a:r>
              <a:rPr lang="en-GB" sz="2800" dirty="0">
                <a:latin typeface="Calibri" panose="020F0502020204030204" pitchFamily="34" charset="0"/>
              </a:rPr>
              <a:t>All clothing and </a:t>
            </a:r>
            <a:r>
              <a:rPr lang="en-GB" sz="2800" dirty="0" smtClean="0">
                <a:latin typeface="Calibri" panose="020F0502020204030204" pitchFamily="34" charset="0"/>
              </a:rPr>
              <a:t>items named please! </a:t>
            </a:r>
            <a:endParaRPr lang="en-GB" sz="2800" dirty="0" smtClean="0">
              <a:latin typeface="Calibri" panose="020F0502020204030204" pitchFamily="34" charset="0"/>
              <a:cs typeface="Calibri" panose="020F0502020204030204" pitchFamily="34" charset="0"/>
            </a:endParaRPr>
          </a:p>
          <a:p>
            <a:pPr eaLnBrk="1" hangingPunct="1">
              <a:lnSpc>
                <a:spcPct val="80000"/>
              </a:lnSpc>
            </a:pPr>
            <a:r>
              <a:rPr lang="en-GB" sz="2800" dirty="0" smtClean="0">
                <a:latin typeface="Calibri" panose="020F0502020204030204" pitchFamily="34" charset="0"/>
                <a:cs typeface="Calibri" panose="020F0502020204030204" pitchFamily="34" charset="0"/>
              </a:rPr>
              <a:t>Drinks - Please </a:t>
            </a:r>
            <a:r>
              <a:rPr lang="en-GB" sz="2800" dirty="0">
                <a:latin typeface="Calibri" panose="020F0502020204030204" pitchFamily="34" charset="0"/>
                <a:cs typeface="Calibri" panose="020F0502020204030204" pitchFamily="34" charset="0"/>
              </a:rPr>
              <a:t>can the children bring in a named water bottle each day</a:t>
            </a:r>
            <a:r>
              <a:rPr lang="en-GB" sz="2800" dirty="0" smtClean="0">
                <a:latin typeface="Calibri" panose="020F0502020204030204" pitchFamily="34" charset="0"/>
                <a:cs typeface="Calibri" panose="020F0502020204030204" pitchFamily="34" charset="0"/>
              </a:rPr>
              <a:t>. In Reception, they also are provided with a glass of milk. </a:t>
            </a:r>
          </a:p>
          <a:p>
            <a:pPr eaLnBrk="1" hangingPunct="1">
              <a:lnSpc>
                <a:spcPct val="80000"/>
              </a:lnSpc>
            </a:pPr>
            <a:r>
              <a:rPr lang="en-GB" sz="2800" dirty="0">
                <a:latin typeface="Calibri" panose="020F0502020204030204" pitchFamily="34" charset="0"/>
                <a:cs typeface="Calibri" panose="020F0502020204030204" pitchFamily="34" charset="0"/>
              </a:rPr>
              <a:t>Snacks </a:t>
            </a:r>
            <a:r>
              <a:rPr lang="en-GB" sz="2800" dirty="0" smtClean="0">
                <a:latin typeface="Calibri" panose="020F0502020204030204" pitchFamily="34" charset="0"/>
                <a:cs typeface="Calibri" panose="020F0502020204030204" pitchFamily="34" charset="0"/>
              </a:rPr>
              <a:t>– In </a:t>
            </a:r>
            <a:r>
              <a:rPr lang="en-GB" sz="2800" dirty="0">
                <a:latin typeface="Calibri" panose="020F0502020204030204" pitchFamily="34" charset="0"/>
                <a:cs typeface="Calibri" panose="020F0502020204030204" pitchFamily="34" charset="0"/>
              </a:rPr>
              <a:t>Reception and Key Stage 1 </a:t>
            </a:r>
            <a:r>
              <a:rPr lang="en-GB" sz="2800" dirty="0" smtClean="0">
                <a:latin typeface="Calibri" panose="020F0502020204030204" pitchFamily="34" charset="0"/>
                <a:cs typeface="Calibri" panose="020F0502020204030204" pitchFamily="34" charset="0"/>
              </a:rPr>
              <a:t>children </a:t>
            </a:r>
            <a:r>
              <a:rPr lang="en-GB" sz="2800" dirty="0">
                <a:latin typeface="Calibri" panose="020F0502020204030204" pitchFamily="34" charset="0"/>
                <a:cs typeface="Calibri" panose="020F0502020204030204" pitchFamily="34" charset="0"/>
              </a:rPr>
              <a:t>are provided with </a:t>
            </a:r>
            <a:r>
              <a:rPr lang="en-GB" sz="2800" dirty="0" smtClean="0">
                <a:latin typeface="Calibri" panose="020F0502020204030204" pitchFamily="34" charset="0"/>
                <a:cs typeface="Calibri" panose="020F0502020204030204" pitchFamily="34" charset="0"/>
              </a:rPr>
              <a:t>a </a:t>
            </a:r>
            <a:r>
              <a:rPr lang="en-GB" sz="2800" dirty="0">
                <a:latin typeface="Calibri" panose="020F0502020204030204" pitchFamily="34" charset="0"/>
                <a:cs typeface="Calibri" panose="020F0502020204030204" pitchFamily="34" charset="0"/>
              </a:rPr>
              <a:t>fruit/vegetable snack each day. </a:t>
            </a:r>
            <a:endParaRPr lang="en-GB" sz="2800" dirty="0" smtClean="0">
              <a:latin typeface="Calibri" panose="020F0502020204030204" pitchFamily="34" charset="0"/>
              <a:cs typeface="Calibri" panose="020F0502020204030204" pitchFamily="34" charset="0"/>
            </a:endParaRPr>
          </a:p>
          <a:p>
            <a:pPr eaLnBrk="1" hangingPunct="1">
              <a:lnSpc>
                <a:spcPct val="80000"/>
              </a:lnSpc>
            </a:pPr>
            <a:r>
              <a:rPr lang="en-GB" sz="2800" dirty="0">
                <a:latin typeface="Calibri" panose="020F0502020204030204" pitchFamily="34" charset="0"/>
                <a:cs typeface="Calibri" panose="020F0502020204030204" pitchFamily="34" charset="0"/>
              </a:rPr>
              <a:t>Book bags – please can your child bring their </a:t>
            </a:r>
            <a:r>
              <a:rPr lang="en-GB" sz="2800" dirty="0" smtClean="0">
                <a:latin typeface="Calibri" panose="020F0502020204030204" pitchFamily="34" charset="0"/>
                <a:cs typeface="Calibri" panose="020F0502020204030204" pitchFamily="34" charset="0"/>
              </a:rPr>
              <a:t>named, book </a:t>
            </a:r>
            <a:r>
              <a:rPr lang="en-GB" sz="2800" dirty="0">
                <a:latin typeface="Calibri" panose="020F0502020204030204" pitchFamily="34" charset="0"/>
                <a:cs typeface="Calibri" panose="020F0502020204030204" pitchFamily="34" charset="0"/>
              </a:rPr>
              <a:t>bag into school each day</a:t>
            </a:r>
            <a:r>
              <a:rPr lang="en-GB" sz="2800" dirty="0" smtClean="0">
                <a:latin typeface="Calibri" panose="020F0502020204030204" pitchFamily="34" charset="0"/>
                <a:cs typeface="Calibri" panose="020F0502020204030204" pitchFamily="34" charset="0"/>
              </a:rPr>
              <a:t>.</a:t>
            </a:r>
            <a:endParaRPr lang="en-GB" sz="2800" dirty="0">
              <a:latin typeface="Calibri" panose="020F0502020204030204" pitchFamily="34" charset="0"/>
              <a:cs typeface="Calibri" panose="020F0502020204030204" pitchFamily="34" charset="0"/>
            </a:endParaRPr>
          </a:p>
          <a:p>
            <a:pPr eaLnBrk="1" hangingPunct="1">
              <a:lnSpc>
                <a:spcPct val="80000"/>
              </a:lnSpc>
            </a:pPr>
            <a:r>
              <a:rPr lang="en-GB" sz="2800" dirty="0" smtClean="0">
                <a:latin typeface="Calibri" panose="020F0502020204030204" pitchFamily="34" charset="0"/>
                <a:cs typeface="Calibri" panose="020F0502020204030204" pitchFamily="34" charset="0"/>
              </a:rPr>
              <a:t>Wellies – please could you send your child with a named pair of welly boots that stay in school as we endeavour to get outside in all weathers</a:t>
            </a:r>
            <a:r>
              <a:rPr lang="en-GB" sz="2800" dirty="0">
                <a:latin typeface="Calibri" panose="020F0502020204030204" pitchFamily="34" charset="0"/>
                <a:cs typeface="Calibri" panose="020F0502020204030204" pitchFamily="34" charset="0"/>
              </a:rPr>
              <a:t> </a:t>
            </a:r>
            <a:r>
              <a:rPr lang="en-GB" sz="2800" dirty="0" smtClean="0">
                <a:latin typeface="Calibri" panose="020F0502020204030204" pitchFamily="34" charset="0"/>
                <a:cs typeface="Calibri" panose="020F0502020204030204" pitchFamily="34" charset="0"/>
              </a:rPr>
              <a:t>and we visit the moat each week.</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pPr algn="ctr" eaLnBrk="1" hangingPunct="1"/>
            <a:r>
              <a:rPr lang="en-GB" b="1" dirty="0" smtClean="0">
                <a:latin typeface="Arial Rounded MT Bold" panose="020F0704030504030204" pitchFamily="34" charset="0"/>
                <a:cs typeface="Calibri" panose="020F0502020204030204" pitchFamily="34" charset="0"/>
              </a:rPr>
              <a:t>Practical Matters!</a:t>
            </a:r>
          </a:p>
        </p:txBody>
      </p:sp>
      <p:sp>
        <p:nvSpPr>
          <p:cNvPr id="29698" name="Rectangle 3"/>
          <p:cNvSpPr>
            <a:spLocks noGrp="1" noChangeArrowheads="1"/>
          </p:cNvSpPr>
          <p:nvPr>
            <p:ph type="body" idx="1"/>
          </p:nvPr>
        </p:nvSpPr>
        <p:spPr>
          <a:xfrm>
            <a:off x="478904" y="1700808"/>
            <a:ext cx="8229600" cy="4464496"/>
          </a:xfrm>
        </p:spPr>
        <p:txBody>
          <a:bodyPr/>
          <a:lstStyle/>
          <a:p>
            <a:pPr eaLnBrk="1" hangingPunct="1">
              <a:lnSpc>
                <a:spcPct val="80000"/>
              </a:lnSpc>
            </a:pPr>
            <a:r>
              <a:rPr lang="en-GB" sz="2800" dirty="0" smtClean="0">
                <a:latin typeface="Calibri" panose="020F0502020204030204" pitchFamily="34" charset="0"/>
                <a:cs typeface="Calibri" panose="020F0502020204030204" pitchFamily="34" charset="0"/>
              </a:rPr>
              <a:t>Lunch </a:t>
            </a:r>
            <a:r>
              <a:rPr lang="en-GB" sz="2800" dirty="0">
                <a:latin typeface="Calibri" panose="020F0502020204030204" pitchFamily="34" charset="0"/>
                <a:cs typeface="Calibri" panose="020F0502020204030204" pitchFamily="34" charset="0"/>
              </a:rPr>
              <a:t>– Reception and Key Stage 1 children can have a free school dinner. Please send them in with a named packed lunch if they are not having a school lunch. </a:t>
            </a:r>
          </a:p>
          <a:p>
            <a:pPr eaLnBrk="1" hangingPunct="1">
              <a:lnSpc>
                <a:spcPct val="80000"/>
              </a:lnSpc>
            </a:pPr>
            <a:r>
              <a:rPr lang="en-GB" sz="2800" dirty="0" smtClean="0">
                <a:latin typeface="Calibri" panose="020F0502020204030204" pitchFamily="34" charset="0"/>
                <a:cs typeface="Calibri" panose="020F0502020204030204" pitchFamily="34" charset="0"/>
              </a:rPr>
              <a:t>Collection Arrangements - </a:t>
            </a:r>
            <a:r>
              <a:rPr lang="en-GB" sz="2800" dirty="0">
                <a:latin typeface="Calibri" panose="020F0502020204030204" pitchFamily="34" charset="0"/>
              </a:rPr>
              <a:t>Please let us know if someone different is collecting your child</a:t>
            </a:r>
            <a:r>
              <a:rPr lang="en-GB" sz="2800" dirty="0" smtClean="0">
                <a:latin typeface="Calibri" panose="020F0502020204030204" pitchFamily="34" charset="0"/>
              </a:rPr>
              <a:t>.</a:t>
            </a:r>
            <a:endParaRPr lang="en-GB" sz="2800" dirty="0" smtClean="0">
              <a:latin typeface="Calibri" panose="020F0502020204030204" pitchFamily="34" charset="0"/>
              <a:cs typeface="Calibri" panose="020F0502020204030204" pitchFamily="34" charset="0"/>
            </a:endParaRPr>
          </a:p>
          <a:p>
            <a:pPr eaLnBrk="1" hangingPunct="1">
              <a:lnSpc>
                <a:spcPct val="80000"/>
              </a:lnSpc>
            </a:pPr>
            <a:r>
              <a:rPr lang="en-GB" sz="2800" dirty="0">
                <a:latin typeface="Calibri" panose="020F0502020204030204" pitchFamily="34" charset="0"/>
                <a:cs typeface="Calibri" panose="020F0502020204030204" pitchFamily="34" charset="0"/>
              </a:rPr>
              <a:t>Illness – if your child is unwell, please call the office and let them know. Your child needs to be kept off school for 48 hours after a last bout of sickness or diarrhoea.</a:t>
            </a:r>
          </a:p>
          <a:p>
            <a:pPr eaLnBrk="1" hangingPunct="1">
              <a:lnSpc>
                <a:spcPct val="80000"/>
              </a:lnSpc>
            </a:pPr>
            <a:endParaRPr lang="en-GB" sz="2800" dirty="0" smtClean="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113" t="23641" b="16262"/>
          <a:stretch/>
        </p:blipFill>
        <p:spPr>
          <a:xfrm>
            <a:off x="2483768" y="5086584"/>
            <a:ext cx="3672408" cy="173725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457200" y="457200"/>
            <a:ext cx="8229600" cy="1100138"/>
          </a:xfrm>
        </p:spPr>
        <p:txBody>
          <a:bodyPr/>
          <a:lstStyle/>
          <a:p>
            <a:pPr algn="ctr" eaLnBrk="1" hangingPunct="1"/>
            <a:r>
              <a:rPr lang="en-GB" b="1" dirty="0" smtClean="0">
                <a:latin typeface="Arial Rounded MT Bold" panose="020F0704030504030204" pitchFamily="34" charset="0"/>
                <a:cs typeface="Calibri" panose="020F0502020204030204" pitchFamily="34" charset="0"/>
              </a:rPr>
              <a:t>Starting Arrangements</a:t>
            </a:r>
          </a:p>
        </p:txBody>
      </p:sp>
      <p:sp>
        <p:nvSpPr>
          <p:cNvPr id="32770" name="Rectangle 3"/>
          <p:cNvSpPr>
            <a:spLocks noGrp="1" noChangeArrowheads="1"/>
          </p:cNvSpPr>
          <p:nvPr>
            <p:ph type="body" idx="1"/>
          </p:nvPr>
        </p:nvSpPr>
        <p:spPr>
          <a:xfrm>
            <a:off x="179388" y="1412875"/>
            <a:ext cx="8713787" cy="5184775"/>
          </a:xfrm>
        </p:spPr>
        <p:txBody>
          <a:bodyPr/>
          <a:lstStyle/>
          <a:p>
            <a:pPr marL="0" indent="0" algn="ctr">
              <a:buNone/>
            </a:pPr>
            <a:r>
              <a:rPr lang="en-GB" sz="2000" dirty="0">
                <a:latin typeface="Calibri" panose="020F0502020204030204" pitchFamily="34" charset="0"/>
              </a:rPr>
              <a:t>Thursday 2</a:t>
            </a:r>
            <a:r>
              <a:rPr lang="en-GB" sz="2000" baseline="30000" dirty="0">
                <a:latin typeface="Calibri" panose="020F0502020204030204" pitchFamily="34" charset="0"/>
              </a:rPr>
              <a:t>nd</a:t>
            </a:r>
            <a:r>
              <a:rPr lang="en-GB" sz="2000" dirty="0">
                <a:latin typeface="Calibri" panose="020F0502020204030204" pitchFamily="34" charset="0"/>
              </a:rPr>
              <a:t> September – home visits - parents to book in.</a:t>
            </a:r>
            <a:endParaRPr lang="en-GB" sz="1600" dirty="0">
              <a:latin typeface="Calibri" panose="020F0502020204030204" pitchFamily="34" charset="0"/>
            </a:endParaRPr>
          </a:p>
          <a:p>
            <a:pPr marL="0" indent="0" algn="ctr">
              <a:buNone/>
            </a:pPr>
            <a:r>
              <a:rPr lang="en-GB" sz="1600" dirty="0">
                <a:latin typeface="Calibri" panose="020F0502020204030204" pitchFamily="34" charset="0"/>
              </a:rPr>
              <a:t/>
            </a:r>
            <a:br>
              <a:rPr lang="en-GB" sz="1600" dirty="0">
                <a:latin typeface="Calibri" panose="020F0502020204030204" pitchFamily="34" charset="0"/>
              </a:rPr>
            </a:br>
            <a:r>
              <a:rPr lang="en-GB" sz="2000" dirty="0">
                <a:latin typeface="Calibri" panose="020F0502020204030204" pitchFamily="34" charset="0"/>
              </a:rPr>
              <a:t>Friday 3</a:t>
            </a:r>
            <a:r>
              <a:rPr lang="en-GB" sz="2000" baseline="30000" dirty="0">
                <a:latin typeface="Calibri" panose="020F0502020204030204" pitchFamily="34" charset="0"/>
              </a:rPr>
              <a:t>rd</a:t>
            </a:r>
            <a:r>
              <a:rPr lang="en-GB" sz="2000" dirty="0">
                <a:latin typeface="Calibri" panose="020F0502020204030204" pitchFamily="34" charset="0"/>
              </a:rPr>
              <a:t> September – home visits – parents to book in. </a:t>
            </a:r>
            <a:endParaRPr lang="en-GB" sz="1600" dirty="0">
              <a:latin typeface="Calibri" panose="020F0502020204030204" pitchFamily="34" charset="0"/>
            </a:endParaRPr>
          </a:p>
          <a:p>
            <a:pPr marL="0" indent="0" algn="ctr">
              <a:buNone/>
            </a:pPr>
            <a:r>
              <a:rPr lang="en-GB" sz="1600" dirty="0">
                <a:latin typeface="Calibri" panose="020F0502020204030204" pitchFamily="34" charset="0"/>
              </a:rPr>
              <a:t/>
            </a:r>
            <a:br>
              <a:rPr lang="en-GB" sz="1600" dirty="0">
                <a:latin typeface="Calibri" panose="020F0502020204030204" pitchFamily="34" charset="0"/>
              </a:rPr>
            </a:br>
            <a:r>
              <a:rPr lang="en-GB" sz="2000" dirty="0">
                <a:latin typeface="Calibri" panose="020F0502020204030204" pitchFamily="34" charset="0"/>
              </a:rPr>
              <a:t>Monday 6</a:t>
            </a:r>
            <a:r>
              <a:rPr lang="en-GB" sz="2000" baseline="30000" dirty="0">
                <a:latin typeface="Calibri" panose="020F0502020204030204" pitchFamily="34" charset="0"/>
              </a:rPr>
              <a:t>th</a:t>
            </a:r>
            <a:r>
              <a:rPr lang="en-GB" sz="2000" dirty="0">
                <a:latin typeface="Calibri" panose="020F0502020204030204" pitchFamily="34" charset="0"/>
              </a:rPr>
              <a:t> September – children all in am – collect at 12pm</a:t>
            </a:r>
            <a:endParaRPr lang="en-GB" sz="1600" dirty="0">
              <a:latin typeface="Calibri" panose="020F0502020204030204" pitchFamily="34" charset="0"/>
            </a:endParaRPr>
          </a:p>
          <a:p>
            <a:pPr marL="0" indent="0" algn="ctr">
              <a:buNone/>
            </a:pPr>
            <a:r>
              <a:rPr lang="en-GB" sz="1600" dirty="0">
                <a:latin typeface="Calibri" panose="020F0502020204030204" pitchFamily="34" charset="0"/>
              </a:rPr>
              <a:t/>
            </a:r>
            <a:br>
              <a:rPr lang="en-GB" sz="1600" dirty="0">
                <a:latin typeface="Calibri" panose="020F0502020204030204" pitchFamily="34" charset="0"/>
              </a:rPr>
            </a:br>
            <a:r>
              <a:rPr lang="en-GB" sz="2000" dirty="0">
                <a:latin typeface="Calibri" panose="020F0502020204030204" pitchFamily="34" charset="0"/>
              </a:rPr>
              <a:t>Tuesday 7</a:t>
            </a:r>
            <a:r>
              <a:rPr lang="en-GB" sz="2000" baseline="30000" dirty="0">
                <a:latin typeface="Calibri" panose="020F0502020204030204" pitchFamily="34" charset="0"/>
              </a:rPr>
              <a:t>th</a:t>
            </a:r>
            <a:r>
              <a:rPr lang="en-GB" sz="2000" dirty="0">
                <a:latin typeface="Calibri" panose="020F0502020204030204" pitchFamily="34" charset="0"/>
              </a:rPr>
              <a:t> September – children all in am – collect at 12pm</a:t>
            </a:r>
            <a:endParaRPr lang="en-GB" sz="1600" dirty="0">
              <a:latin typeface="Calibri" panose="020F0502020204030204" pitchFamily="34" charset="0"/>
            </a:endParaRPr>
          </a:p>
          <a:p>
            <a:pPr marL="0" indent="0" algn="ctr">
              <a:buNone/>
            </a:pPr>
            <a:r>
              <a:rPr lang="en-GB" sz="1600" dirty="0">
                <a:latin typeface="Calibri" panose="020F0502020204030204" pitchFamily="34" charset="0"/>
              </a:rPr>
              <a:t/>
            </a:r>
            <a:br>
              <a:rPr lang="en-GB" sz="1600" dirty="0">
                <a:latin typeface="Calibri" panose="020F0502020204030204" pitchFamily="34" charset="0"/>
              </a:rPr>
            </a:br>
            <a:r>
              <a:rPr lang="en-GB" sz="2000" dirty="0">
                <a:latin typeface="Calibri" panose="020F0502020204030204" pitchFamily="34" charset="0"/>
              </a:rPr>
              <a:t>Wednesday 8</a:t>
            </a:r>
            <a:r>
              <a:rPr lang="en-GB" sz="2000" baseline="30000" dirty="0">
                <a:latin typeface="Calibri" panose="020F0502020204030204" pitchFamily="34" charset="0"/>
              </a:rPr>
              <a:t>th</a:t>
            </a:r>
            <a:r>
              <a:rPr lang="en-GB" sz="2000" dirty="0">
                <a:latin typeface="Calibri" panose="020F0502020204030204" pitchFamily="34" charset="0"/>
              </a:rPr>
              <a:t> September – children all in am and lunch – collect at 1pm</a:t>
            </a:r>
            <a:endParaRPr lang="en-GB" sz="1600" dirty="0">
              <a:latin typeface="Calibri" panose="020F0502020204030204" pitchFamily="34" charset="0"/>
            </a:endParaRPr>
          </a:p>
          <a:p>
            <a:pPr marL="0" indent="0" algn="ctr">
              <a:buNone/>
            </a:pPr>
            <a:r>
              <a:rPr lang="en-GB" sz="1600" dirty="0">
                <a:latin typeface="Calibri" panose="020F0502020204030204" pitchFamily="34" charset="0"/>
              </a:rPr>
              <a:t/>
            </a:r>
            <a:br>
              <a:rPr lang="en-GB" sz="1600" dirty="0">
                <a:latin typeface="Calibri" panose="020F0502020204030204" pitchFamily="34" charset="0"/>
              </a:rPr>
            </a:br>
            <a:r>
              <a:rPr lang="en-GB" sz="2000" dirty="0">
                <a:latin typeface="Calibri" panose="020F0502020204030204" pitchFamily="34" charset="0"/>
              </a:rPr>
              <a:t>Thursday 9</a:t>
            </a:r>
            <a:r>
              <a:rPr lang="en-GB" sz="2000" baseline="30000" dirty="0">
                <a:latin typeface="Calibri" panose="020F0502020204030204" pitchFamily="34" charset="0"/>
              </a:rPr>
              <a:t>th</a:t>
            </a:r>
            <a:r>
              <a:rPr lang="en-GB" sz="2000" dirty="0">
                <a:latin typeface="Calibri" panose="020F0502020204030204" pitchFamily="34" charset="0"/>
              </a:rPr>
              <a:t> September – children all in full-time. </a:t>
            </a:r>
            <a:endParaRPr lang="en-GB" sz="1600" dirty="0">
              <a:latin typeface="Calibri" panose="020F0502020204030204" pitchFamily="34" charset="0"/>
            </a:endParaRPr>
          </a:p>
          <a:p>
            <a:pPr marL="0" indent="0">
              <a:buNone/>
            </a:pPr>
            <a:r>
              <a:rPr lang="en-GB" sz="1000" dirty="0">
                <a:latin typeface="Calibri" panose="020F0502020204030204" pitchFamily="34" charset="0"/>
              </a:rPr>
              <a:t/>
            </a:r>
            <a:br>
              <a:rPr lang="en-GB" sz="1000" dirty="0">
                <a:latin typeface="Calibri" panose="020F0502020204030204" pitchFamily="34" charset="0"/>
              </a:rPr>
            </a:br>
            <a:endParaRPr lang="en-GB" sz="1000" i="1" dirty="0" smtClean="0">
              <a:latin typeface="Calibri" panose="020F0502020204030204" pitchFamily="34" charset="0"/>
              <a:cs typeface="Calibri" panose="020F0502020204030204" pitchFamily="34" charset="0"/>
            </a:endParaRPr>
          </a:p>
          <a:p>
            <a:pPr eaLnBrk="1" hangingPunct="1">
              <a:lnSpc>
                <a:spcPct val="80000"/>
              </a:lnSpc>
              <a:buFont typeface="Wingdings" pitchFamily="2" charset="2"/>
              <a:buNone/>
            </a:pPr>
            <a:r>
              <a:rPr lang="en-GB" sz="2000" i="1" dirty="0" smtClean="0">
                <a:latin typeface="Calibri" panose="020F0502020204030204" pitchFamily="34" charset="0"/>
                <a:cs typeface="Calibri" panose="020F0502020204030204" pitchFamily="34" charset="0"/>
              </a:rPr>
              <a:t>All the above arrangements are flexible through discussion between staff and parents</a:t>
            </a:r>
          </a:p>
          <a:p>
            <a:pPr marL="0" indent="0" eaLnBrk="1" hangingPunct="1">
              <a:lnSpc>
                <a:spcPct val="80000"/>
              </a:lnSpc>
              <a:buNone/>
            </a:pPr>
            <a:endParaRPr lang="en-GB" sz="2100" i="1" dirty="0" smtClean="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eaLnBrk="1" hangingPunct="1"/>
            <a:r>
              <a:rPr lang="en-GB" b="1" dirty="0" smtClean="0">
                <a:latin typeface="Arial Rounded MT Bold" panose="020F0704030504030204" pitchFamily="34" charset="0"/>
                <a:cs typeface="Calibri" panose="020F0502020204030204" pitchFamily="34" charset="0"/>
              </a:rPr>
              <a:t>And finally…</a:t>
            </a:r>
          </a:p>
        </p:txBody>
      </p:sp>
      <p:sp>
        <p:nvSpPr>
          <p:cNvPr id="34818" name="Rectangle 3"/>
          <p:cNvSpPr>
            <a:spLocks noGrp="1" noChangeArrowheads="1"/>
          </p:cNvSpPr>
          <p:nvPr>
            <p:ph type="body" idx="1"/>
          </p:nvPr>
        </p:nvSpPr>
        <p:spPr/>
        <p:txBody>
          <a:bodyPr/>
          <a:lstStyle/>
          <a:p>
            <a:pPr eaLnBrk="1" hangingPunct="1">
              <a:lnSpc>
                <a:spcPct val="90000"/>
              </a:lnSpc>
            </a:pPr>
            <a:r>
              <a:rPr lang="en-GB" sz="2400" dirty="0" smtClean="0">
                <a:latin typeface="Calibri" panose="020F0502020204030204" pitchFamily="34" charset="0"/>
                <a:cs typeface="Calibri" panose="020F0502020204030204" pitchFamily="34" charset="0"/>
              </a:rPr>
              <a:t>Teddy Bear’s Picnic tomorrow 1.30-2.45</a:t>
            </a:r>
          </a:p>
          <a:p>
            <a:pPr eaLnBrk="1" hangingPunct="1">
              <a:lnSpc>
                <a:spcPct val="90000"/>
              </a:lnSpc>
            </a:pPr>
            <a:r>
              <a:rPr lang="en-GB" sz="2400" dirty="0" smtClean="0">
                <a:latin typeface="Calibri" panose="020F0502020204030204" pitchFamily="34" charset="0"/>
                <a:cs typeface="Calibri" panose="020F0502020204030204" pitchFamily="34" charset="0"/>
              </a:rPr>
              <a:t>We will be asking you to sign up for a home visit.</a:t>
            </a:r>
          </a:p>
          <a:p>
            <a:pPr eaLnBrk="1" hangingPunct="1">
              <a:lnSpc>
                <a:spcPct val="90000"/>
              </a:lnSpc>
            </a:pPr>
            <a:endParaRPr lang="en-GB" sz="2400" dirty="0">
              <a:latin typeface="Calibri" panose="020F0502020204030204" pitchFamily="34" charset="0"/>
              <a:cs typeface="Calibri" panose="020F0502020204030204" pitchFamily="34" charset="0"/>
            </a:endParaRPr>
          </a:p>
          <a:p>
            <a:pPr marL="0" indent="0" algn="ctr" eaLnBrk="1" hangingPunct="1">
              <a:lnSpc>
                <a:spcPct val="90000"/>
              </a:lnSpc>
              <a:buNone/>
            </a:pPr>
            <a:r>
              <a:rPr lang="en-GB" sz="2400" dirty="0" smtClean="0">
                <a:latin typeface="Calibri" panose="020F0502020204030204" pitchFamily="34" charset="0"/>
                <a:cs typeface="Calibri" panose="020F0502020204030204" pitchFamily="34" charset="0"/>
              </a:rPr>
              <a:t>We can’t wait to welcome you and your child into our school! </a:t>
            </a:r>
          </a:p>
          <a:p>
            <a:pPr marL="0" indent="0" eaLnBrk="1" hangingPunct="1">
              <a:lnSpc>
                <a:spcPct val="90000"/>
              </a:lnSpc>
              <a:buNone/>
            </a:pPr>
            <a:endParaRPr lang="en-GB" sz="2400" dirty="0" smtClean="0">
              <a:latin typeface="Calibri" panose="020F0502020204030204" pitchFamily="34" charset="0"/>
              <a:cs typeface="Calibri" panose="020F0502020204030204" pitchFamily="34" charset="0"/>
            </a:endParaRPr>
          </a:p>
          <a:p>
            <a:pPr algn="ctr" eaLnBrk="1" hangingPunct="1">
              <a:lnSpc>
                <a:spcPct val="90000"/>
              </a:lnSpc>
              <a:buFont typeface="Wingdings" pitchFamily="2" charset="2"/>
              <a:buNone/>
            </a:pPr>
            <a:r>
              <a:rPr lang="en-GB" sz="2400" dirty="0" smtClean="0">
                <a:latin typeface="Calibri" panose="020F0502020204030204" pitchFamily="34" charset="0"/>
                <a:cs typeface="Calibri" panose="020F0502020204030204" pitchFamily="34" charset="0"/>
              </a:rPr>
              <a:t>Any Questions?</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813" t="13728"/>
          <a:stretch/>
        </p:blipFill>
        <p:spPr>
          <a:xfrm>
            <a:off x="5613502" y="4293096"/>
            <a:ext cx="3530498" cy="255079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051" t="22588" r="54724" b="29968"/>
          <a:stretch/>
        </p:blipFill>
        <p:spPr>
          <a:xfrm rot="10800000">
            <a:off x="0" y="3603527"/>
            <a:ext cx="3312368" cy="3240361"/>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5900" t="19073"/>
          <a:stretch/>
        </p:blipFill>
        <p:spPr>
          <a:xfrm rot="5400000">
            <a:off x="6628797" y="614569"/>
            <a:ext cx="2784540" cy="178866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p:txBody>
          <a:bodyPr/>
          <a:lstStyle/>
          <a:p>
            <a:pPr algn="ctr" eaLnBrk="1" hangingPunct="1"/>
            <a:r>
              <a:rPr lang="en-GB" sz="6000" b="1" dirty="0" smtClean="0">
                <a:latin typeface="Arial Rounded MT Bold" panose="020F0704030504030204" pitchFamily="34" charset="0"/>
                <a:cs typeface="Calibri" panose="020F0502020204030204" pitchFamily="34" charset="0"/>
              </a:rPr>
              <a:t>Agenda</a:t>
            </a:r>
          </a:p>
        </p:txBody>
      </p:sp>
      <p:sp>
        <p:nvSpPr>
          <p:cNvPr id="17410" name="Rectangle 3"/>
          <p:cNvSpPr>
            <a:spLocks noGrp="1" noChangeArrowheads="1"/>
          </p:cNvSpPr>
          <p:nvPr>
            <p:ph type="body" idx="1"/>
          </p:nvPr>
        </p:nvSpPr>
        <p:spPr>
          <a:xfrm>
            <a:off x="468313" y="1628775"/>
            <a:ext cx="8280400" cy="4525963"/>
          </a:xfrm>
        </p:spPr>
        <p:txBody>
          <a:bodyPr/>
          <a:lstStyle/>
          <a:p>
            <a:pPr eaLnBrk="1" hangingPunct="1">
              <a:lnSpc>
                <a:spcPct val="90000"/>
              </a:lnSpc>
            </a:pPr>
            <a:r>
              <a:rPr lang="en-GB" sz="3600" dirty="0" smtClean="0">
                <a:latin typeface="Calibri" panose="020F0502020204030204" pitchFamily="34" charset="0"/>
                <a:cs typeface="Calibri" panose="020F0502020204030204" pitchFamily="34" charset="0"/>
              </a:rPr>
              <a:t>Welcome and Introductions – Mrs Christine Spain</a:t>
            </a:r>
          </a:p>
          <a:p>
            <a:pPr eaLnBrk="1" hangingPunct="1">
              <a:lnSpc>
                <a:spcPct val="90000"/>
              </a:lnSpc>
            </a:pPr>
            <a:r>
              <a:rPr lang="en-GB" sz="3600" dirty="0" smtClean="0">
                <a:latin typeface="Calibri" panose="020F0502020204030204" pitchFamily="34" charset="0"/>
                <a:cs typeface="Calibri" panose="020F0502020204030204" pitchFamily="34" charset="0"/>
              </a:rPr>
              <a:t>Class Teacher – Mrs Jayne Hore</a:t>
            </a:r>
          </a:p>
          <a:p>
            <a:pPr eaLnBrk="1" hangingPunct="1">
              <a:lnSpc>
                <a:spcPct val="90000"/>
              </a:lnSpc>
            </a:pPr>
            <a:r>
              <a:rPr lang="en-GB" sz="3600" dirty="0" smtClean="0">
                <a:latin typeface="Calibri" panose="020F0502020204030204" pitchFamily="34" charset="0"/>
                <a:cs typeface="Calibri" panose="020F0502020204030204" pitchFamily="34" charset="0"/>
              </a:rPr>
              <a:t>Teaching Assistant – Mrs </a:t>
            </a:r>
            <a:r>
              <a:rPr lang="en-GB" sz="3600" dirty="0" err="1" smtClean="0">
                <a:latin typeface="Calibri" panose="020F0502020204030204" pitchFamily="34" charset="0"/>
                <a:cs typeface="Calibri" panose="020F0502020204030204" pitchFamily="34" charset="0"/>
              </a:rPr>
              <a:t>Mandi</a:t>
            </a:r>
            <a:r>
              <a:rPr lang="en-GB" sz="3600" dirty="0" smtClean="0">
                <a:latin typeface="Calibri" panose="020F0502020204030204" pitchFamily="34" charset="0"/>
                <a:cs typeface="Calibri" panose="020F0502020204030204" pitchFamily="34" charset="0"/>
              </a:rPr>
              <a:t> Cameron</a:t>
            </a:r>
          </a:p>
          <a:p>
            <a:pPr eaLnBrk="1" hangingPunct="1">
              <a:lnSpc>
                <a:spcPct val="90000"/>
              </a:lnSpc>
            </a:pPr>
            <a:r>
              <a:rPr lang="en-GB" sz="3600" dirty="0" smtClean="0">
                <a:latin typeface="Calibri" panose="020F0502020204030204" pitchFamily="34" charset="0"/>
                <a:cs typeface="Calibri" panose="020F0502020204030204" pitchFamily="34" charset="0"/>
              </a:rPr>
              <a:t>What to expect as your child </a:t>
            </a:r>
            <a:endParaRPr lang="en-GB" sz="3600" dirty="0" smtClean="0">
              <a:latin typeface="Calibri" panose="020F0502020204030204" pitchFamily="34" charset="0"/>
              <a:cs typeface="Calibri" panose="020F0502020204030204" pitchFamily="34" charset="0"/>
            </a:endParaRPr>
          </a:p>
          <a:p>
            <a:pPr marL="0" indent="0" eaLnBrk="1" hangingPunct="1">
              <a:lnSpc>
                <a:spcPct val="90000"/>
              </a:lnSpc>
              <a:buNone/>
            </a:pPr>
            <a:r>
              <a:rPr lang="en-GB" sz="3600" dirty="0">
                <a:latin typeface="Calibri" panose="020F0502020204030204" pitchFamily="34" charset="0"/>
                <a:cs typeface="Calibri" panose="020F0502020204030204" pitchFamily="34" charset="0"/>
              </a:rPr>
              <a:t> </a:t>
            </a:r>
            <a:r>
              <a:rPr lang="en-GB" sz="3600" dirty="0" smtClean="0">
                <a:latin typeface="Calibri" panose="020F0502020204030204" pitchFamily="34" charset="0"/>
                <a:cs typeface="Calibri" panose="020F0502020204030204" pitchFamily="34" charset="0"/>
              </a:rPr>
              <a:t>   </a:t>
            </a:r>
            <a:r>
              <a:rPr lang="en-GB" sz="3600" dirty="0" smtClean="0">
                <a:latin typeface="Calibri" panose="020F0502020204030204" pitchFamily="34" charset="0"/>
                <a:cs typeface="Calibri" panose="020F0502020204030204" pitchFamily="34" charset="0"/>
              </a:rPr>
              <a:t>starts </a:t>
            </a:r>
            <a:r>
              <a:rPr lang="en-GB" sz="3600" dirty="0" smtClean="0">
                <a:latin typeface="Calibri" panose="020F0502020204030204" pitchFamily="34" charset="0"/>
                <a:cs typeface="Calibri" panose="020F0502020204030204" pitchFamily="34" charset="0"/>
              </a:rPr>
              <a:t>school – Mrs Hore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350" t="12044" r="9050" b="14856"/>
          <a:stretch/>
        </p:blipFill>
        <p:spPr>
          <a:xfrm rot="5400000">
            <a:off x="6282841" y="4279492"/>
            <a:ext cx="2791695" cy="201622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113" t="31022" r="3538" b="21533"/>
          <a:stretch/>
        </p:blipFill>
        <p:spPr>
          <a:xfrm>
            <a:off x="177608" y="5139114"/>
            <a:ext cx="4430905" cy="171888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57200" y="188640"/>
            <a:ext cx="8229600" cy="1440160"/>
          </a:xfrm>
        </p:spPr>
        <p:txBody>
          <a:bodyPr/>
          <a:lstStyle/>
          <a:p>
            <a:pPr algn="ctr" eaLnBrk="1" hangingPunct="1"/>
            <a:r>
              <a:rPr lang="en-GB" sz="3200" b="1" dirty="0" smtClean="0">
                <a:latin typeface="Arial Rounded MT Bold" panose="020F0704030504030204" pitchFamily="34" charset="0"/>
                <a:cs typeface="Calibri" panose="020F0502020204030204" pitchFamily="34" charset="0"/>
              </a:rPr>
              <a:t>What is the Early Years Foundation Stage (EYFS)?</a:t>
            </a:r>
          </a:p>
        </p:txBody>
      </p:sp>
      <p:sp>
        <p:nvSpPr>
          <p:cNvPr id="19458" name="Rectangle 2"/>
          <p:cNvSpPr>
            <a:spLocks noGrp="1" noChangeArrowheads="1"/>
          </p:cNvSpPr>
          <p:nvPr>
            <p:ph type="body" idx="1"/>
          </p:nvPr>
        </p:nvSpPr>
        <p:spPr>
          <a:xfrm>
            <a:off x="107504" y="1638253"/>
            <a:ext cx="8928992" cy="3328392"/>
          </a:xfrm>
        </p:spPr>
        <p:txBody>
          <a:bodyPr/>
          <a:lstStyle/>
          <a:p>
            <a:pPr marL="457200" indent="-457200" eaLnBrk="1" hangingPunct="1">
              <a:lnSpc>
                <a:spcPct val="80000"/>
              </a:lnSpc>
            </a:pPr>
            <a:r>
              <a:rPr lang="en-US" sz="2800" dirty="0">
                <a:latin typeface="Calibri" panose="020F0502020204030204" pitchFamily="34" charset="0"/>
                <a:cs typeface="Calibri" panose="020F0502020204030204" pitchFamily="34" charset="0"/>
                <a:sym typeface="Comic Sans MS" pitchFamily="66" charset="0"/>
              </a:rPr>
              <a:t>The EYFS is the stage of education for children from </a:t>
            </a:r>
            <a:r>
              <a:rPr lang="en-US" sz="2800" b="1" dirty="0">
                <a:latin typeface="Calibri" panose="020F0502020204030204" pitchFamily="34" charset="0"/>
                <a:cs typeface="Calibri" panose="020F0502020204030204" pitchFamily="34" charset="0"/>
                <a:sym typeface="Comic Sans MS" pitchFamily="66" charset="0"/>
              </a:rPr>
              <a:t>birth</a:t>
            </a:r>
            <a:r>
              <a:rPr lang="en-US" sz="2800" dirty="0">
                <a:latin typeface="Calibri" panose="020F0502020204030204" pitchFamily="34" charset="0"/>
                <a:cs typeface="Calibri" panose="020F0502020204030204" pitchFamily="34" charset="0"/>
                <a:sym typeface="Comic Sans MS" pitchFamily="66" charset="0"/>
              </a:rPr>
              <a:t> to the end of the </a:t>
            </a:r>
            <a:r>
              <a:rPr lang="en-US" sz="2800" b="1" dirty="0">
                <a:latin typeface="Calibri" panose="020F0502020204030204" pitchFamily="34" charset="0"/>
                <a:cs typeface="Calibri" panose="020F0502020204030204" pitchFamily="34" charset="0"/>
                <a:sym typeface="Comic Sans MS" pitchFamily="66" charset="0"/>
              </a:rPr>
              <a:t>Reception year</a:t>
            </a:r>
            <a:r>
              <a:rPr lang="en-US" sz="2800" dirty="0">
                <a:latin typeface="Calibri" panose="020F0502020204030204" pitchFamily="34" charset="0"/>
                <a:cs typeface="Calibri" panose="020F0502020204030204" pitchFamily="34" charset="0"/>
                <a:sym typeface="Comic Sans MS" pitchFamily="66" charset="0"/>
              </a:rPr>
              <a:t>. </a:t>
            </a:r>
            <a:endParaRPr lang="en-GB" sz="2800" dirty="0" smtClean="0"/>
          </a:p>
          <a:p>
            <a:pPr marL="457200" indent="-457200" eaLnBrk="1" hangingPunct="1">
              <a:lnSpc>
                <a:spcPct val="80000"/>
              </a:lnSpc>
            </a:pPr>
            <a:r>
              <a:rPr lang="en-GB" sz="2800" dirty="0" smtClean="0">
                <a:latin typeface="Calibri" panose="020F0502020204030204" pitchFamily="34" charset="0"/>
              </a:rPr>
              <a:t>There </a:t>
            </a:r>
            <a:r>
              <a:rPr lang="en-GB" sz="2800" dirty="0">
                <a:latin typeface="Calibri" panose="020F0502020204030204" pitchFamily="34" charset="0"/>
              </a:rPr>
              <a:t>is a new EYFS framework that all schools and settings will have to follow from September 2021. These national changes have been made to better support all young children’s learning and development. It is also the aim that the new framework will better prepare children for the transition into key stage 1. </a:t>
            </a:r>
          </a:p>
          <a:p>
            <a:pPr marL="457200" indent="-457200" eaLnBrk="1" hangingPunct="1">
              <a:lnSpc>
                <a:spcPct val="80000"/>
              </a:lnSpc>
            </a:pPr>
            <a:r>
              <a:rPr lang="en-US" sz="2800" dirty="0" smtClean="0">
                <a:latin typeface="Calibri" panose="020F0502020204030204" pitchFamily="34" charset="0"/>
                <a:cs typeface="Calibri" panose="020F0502020204030204" pitchFamily="34" charset="0"/>
                <a:sym typeface="Comic Sans MS" pitchFamily="66" charset="0"/>
              </a:rPr>
              <a:t>It is based on the recognition that children learn best when </a:t>
            </a:r>
            <a:r>
              <a:rPr lang="en-US" sz="2800" b="1" dirty="0" smtClean="0">
                <a:latin typeface="Calibri" panose="020F0502020204030204" pitchFamily="34" charset="0"/>
                <a:cs typeface="Calibri" panose="020F0502020204030204" pitchFamily="34" charset="0"/>
                <a:sym typeface="Comic Sans MS" pitchFamily="66" charset="0"/>
              </a:rPr>
              <a:t>playing and exploring</a:t>
            </a:r>
            <a:r>
              <a:rPr lang="en-US" sz="2800" dirty="0" smtClean="0">
                <a:latin typeface="Calibri" panose="020F0502020204030204" pitchFamily="34" charset="0"/>
                <a:cs typeface="Calibri" panose="020F0502020204030204" pitchFamily="34" charset="0"/>
                <a:sym typeface="Comic Sans MS" pitchFamily="66" charset="0"/>
              </a:rPr>
              <a:t>, when </a:t>
            </a:r>
            <a:r>
              <a:rPr lang="en-US" sz="2800" b="1" dirty="0" smtClean="0">
                <a:latin typeface="Calibri" panose="020F0502020204030204" pitchFamily="34" charset="0"/>
                <a:cs typeface="Calibri" panose="020F0502020204030204" pitchFamily="34" charset="0"/>
                <a:sym typeface="Comic Sans MS" pitchFamily="66" charset="0"/>
              </a:rPr>
              <a:t>active learning</a:t>
            </a:r>
            <a:r>
              <a:rPr lang="en-US" sz="2800" dirty="0">
                <a:latin typeface="Calibri" panose="020F0502020204030204" pitchFamily="34" charset="0"/>
                <a:cs typeface="Calibri" panose="020F0502020204030204" pitchFamily="34" charset="0"/>
                <a:sym typeface="Comic Sans MS" pitchFamily="66" charset="0"/>
              </a:rPr>
              <a:t> </a:t>
            </a:r>
            <a:r>
              <a:rPr lang="en-US" sz="2800" dirty="0" smtClean="0">
                <a:latin typeface="Calibri" panose="020F0502020204030204" pitchFamily="34" charset="0"/>
                <a:cs typeface="Calibri" panose="020F0502020204030204" pitchFamily="34" charset="0"/>
                <a:sym typeface="Comic Sans MS" pitchFamily="66" charset="0"/>
              </a:rPr>
              <a:t>and when being encouraged to </a:t>
            </a:r>
            <a:r>
              <a:rPr lang="en-US" sz="2800" b="1" dirty="0" smtClean="0">
                <a:latin typeface="Calibri" panose="020F0502020204030204" pitchFamily="34" charset="0"/>
                <a:cs typeface="Calibri" panose="020F0502020204030204" pitchFamily="34" charset="0"/>
                <a:sym typeface="Comic Sans MS" pitchFamily="66" charset="0"/>
              </a:rPr>
              <a:t>create and think critically.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457200" y="457200"/>
            <a:ext cx="8229600" cy="1027113"/>
          </a:xfrm>
        </p:spPr>
        <p:txBody>
          <a:bodyPr/>
          <a:lstStyle/>
          <a:p>
            <a:pPr algn="ctr" eaLnBrk="1" hangingPunct="1"/>
            <a:r>
              <a:rPr lang="en-GB" b="1" dirty="0" smtClean="0">
                <a:latin typeface="Arial Rounded MT Bold" panose="020F0704030504030204" pitchFamily="34" charset="0"/>
                <a:cs typeface="Calibri" panose="020F0502020204030204" pitchFamily="34" charset="0"/>
              </a:rPr>
              <a:t>What do the children learn?</a:t>
            </a:r>
          </a:p>
        </p:txBody>
      </p:sp>
      <p:sp>
        <p:nvSpPr>
          <p:cNvPr id="37891" name="Rectangle 3"/>
          <p:cNvSpPr>
            <a:spLocks noGrp="1" noChangeArrowheads="1"/>
          </p:cNvSpPr>
          <p:nvPr>
            <p:ph type="body" idx="1"/>
          </p:nvPr>
        </p:nvSpPr>
        <p:spPr>
          <a:xfrm>
            <a:off x="468313" y="1484313"/>
            <a:ext cx="8229600" cy="4897015"/>
          </a:xfrm>
        </p:spPr>
        <p:txBody>
          <a:bodyPr/>
          <a:lstStyle/>
          <a:p>
            <a:pPr marL="0" indent="0" eaLnBrk="1" hangingPunct="1">
              <a:lnSpc>
                <a:spcPct val="80000"/>
              </a:lnSpc>
              <a:buNone/>
              <a:defRPr/>
            </a:pPr>
            <a:r>
              <a:rPr lang="en-GB" sz="2800" u="sng" dirty="0" smtClean="0">
                <a:latin typeface="Calibri" panose="020F0502020204030204" pitchFamily="34" charset="0"/>
                <a:cs typeface="Calibri" panose="020F0502020204030204" pitchFamily="34" charset="0"/>
              </a:rPr>
              <a:t>The EYFS Curriculum is separated into 7 areas of learning: </a:t>
            </a:r>
            <a:endParaRPr lang="en-GB" sz="2800" dirty="0" smtClean="0">
              <a:latin typeface="Calibri" panose="020F0502020204030204" pitchFamily="34" charset="0"/>
              <a:cs typeface="Calibri" panose="020F0502020204030204" pitchFamily="34" charset="0"/>
            </a:endParaRPr>
          </a:p>
          <a:p>
            <a:pPr marL="609600" indent="-609600" eaLnBrk="1" hangingPunct="1">
              <a:lnSpc>
                <a:spcPct val="80000"/>
              </a:lnSpc>
              <a:buFont typeface="Wingdings" pitchFamily="2" charset="2"/>
              <a:buNone/>
              <a:defRPr/>
            </a:pPr>
            <a:r>
              <a:rPr lang="en-US" sz="2800" dirty="0">
                <a:effectLst>
                  <a:outerShdw blurRad="38100" dist="38100" dir="2700000" algn="tl">
                    <a:srgbClr val="C0C0C0"/>
                  </a:outerShdw>
                </a:effectLst>
                <a:latin typeface="Calibri" panose="020F0502020204030204" pitchFamily="34" charset="0"/>
                <a:cs typeface="Calibri" panose="020F0502020204030204" pitchFamily="34" charset="0"/>
                <a:sym typeface="Comic Sans MS" pitchFamily="66" charset="0"/>
              </a:rPr>
              <a:t>	</a:t>
            </a:r>
          </a:p>
          <a:p>
            <a:pPr marL="609600" indent="-609600" eaLnBrk="1" hangingPunct="1">
              <a:lnSpc>
                <a:spcPct val="80000"/>
              </a:lnSpc>
              <a:buFont typeface="Wingdings" pitchFamily="2" charset="2"/>
              <a:buNone/>
              <a:defRPr/>
            </a:pPr>
            <a:r>
              <a:rPr lang="en-US" sz="2800" dirty="0" smtClean="0">
                <a:effectLst>
                  <a:outerShdw blurRad="38100" dist="38100" dir="2700000" algn="tl">
                    <a:srgbClr val="C0C0C0"/>
                  </a:outerShdw>
                </a:effectLst>
                <a:latin typeface="Calibri" panose="020F0502020204030204" pitchFamily="34" charset="0"/>
                <a:cs typeface="Calibri" panose="020F0502020204030204" pitchFamily="34" charset="0"/>
                <a:sym typeface="Comic Sans MS" pitchFamily="66" charset="0"/>
              </a:rPr>
              <a:t>PRIME </a:t>
            </a:r>
            <a:r>
              <a:rPr lang="en-US" sz="2800" dirty="0">
                <a:effectLst>
                  <a:outerShdw blurRad="38100" dist="38100" dir="2700000" algn="tl">
                    <a:srgbClr val="C0C0C0"/>
                  </a:outerShdw>
                </a:effectLst>
                <a:latin typeface="Calibri" panose="020F0502020204030204" pitchFamily="34" charset="0"/>
                <a:cs typeface="Calibri" panose="020F0502020204030204" pitchFamily="34" charset="0"/>
                <a:sym typeface="Comic Sans MS" pitchFamily="66" charset="0"/>
              </a:rPr>
              <a:t>AREAS:	</a:t>
            </a:r>
            <a:r>
              <a:rPr lang="en-US" sz="2800" dirty="0" smtClean="0">
                <a:effectLst>
                  <a:outerShdw blurRad="38100" dist="38100" dir="2700000" algn="tl">
                    <a:srgbClr val="C0C0C0"/>
                  </a:outerShdw>
                </a:effectLst>
                <a:latin typeface="Calibri" panose="020F0502020204030204" pitchFamily="34" charset="0"/>
                <a:cs typeface="Calibri" panose="020F0502020204030204" pitchFamily="34" charset="0"/>
                <a:sym typeface="Comic Sans MS" pitchFamily="66" charset="0"/>
              </a:rPr>
              <a:t>-</a:t>
            </a:r>
            <a:r>
              <a:rPr lang="en-US" sz="2800" dirty="0" smtClean="0">
                <a:latin typeface="Calibri" panose="020F0502020204030204" pitchFamily="34" charset="0"/>
                <a:cs typeface="Calibri" panose="020F0502020204030204" pitchFamily="34" charset="0"/>
                <a:sym typeface="Comic Sans MS" pitchFamily="66" charset="0"/>
              </a:rPr>
              <a:t>Personal</a:t>
            </a:r>
            <a:r>
              <a:rPr lang="en-US" sz="2800" dirty="0">
                <a:latin typeface="Calibri" panose="020F0502020204030204" pitchFamily="34" charset="0"/>
                <a:cs typeface="Calibri" panose="020F0502020204030204" pitchFamily="34" charset="0"/>
                <a:sym typeface="Comic Sans MS" pitchFamily="66" charset="0"/>
              </a:rPr>
              <a:t>, Social and </a:t>
            </a:r>
            <a:r>
              <a:rPr lang="en-US" sz="2800" dirty="0" smtClean="0">
                <a:latin typeface="Calibri" panose="020F0502020204030204" pitchFamily="34" charset="0"/>
                <a:cs typeface="Calibri" panose="020F0502020204030204" pitchFamily="34" charset="0"/>
                <a:sym typeface="Comic Sans MS" pitchFamily="66" charset="0"/>
              </a:rPr>
              <a:t>Emotional 			Development</a:t>
            </a:r>
          </a:p>
          <a:p>
            <a:pPr marL="609600" indent="-609600" eaLnBrk="1" hangingPunct="1">
              <a:lnSpc>
                <a:spcPct val="80000"/>
              </a:lnSpc>
              <a:buFont typeface="Wingdings" pitchFamily="2" charset="2"/>
              <a:buNone/>
              <a:defRPr/>
            </a:pPr>
            <a:r>
              <a:rPr lang="en-US" sz="2800" dirty="0">
                <a:latin typeface="Calibri" panose="020F0502020204030204" pitchFamily="34" charset="0"/>
                <a:cs typeface="Calibri" panose="020F0502020204030204" pitchFamily="34" charset="0"/>
                <a:sym typeface="Comic Sans MS" pitchFamily="66" charset="0"/>
              </a:rPr>
              <a:t>	</a:t>
            </a:r>
            <a:r>
              <a:rPr lang="en-US" sz="2800" dirty="0" smtClean="0">
                <a:latin typeface="Calibri" panose="020F0502020204030204" pitchFamily="34" charset="0"/>
                <a:cs typeface="Calibri" panose="020F0502020204030204" pitchFamily="34" charset="0"/>
                <a:sym typeface="Comic Sans MS" pitchFamily="66" charset="0"/>
              </a:rPr>
              <a:t>			-Communication </a:t>
            </a:r>
            <a:r>
              <a:rPr lang="en-US" sz="2800" dirty="0">
                <a:latin typeface="Calibri" panose="020F0502020204030204" pitchFamily="34" charset="0"/>
                <a:cs typeface="Calibri" panose="020F0502020204030204" pitchFamily="34" charset="0"/>
                <a:sym typeface="Comic Sans MS" pitchFamily="66" charset="0"/>
              </a:rPr>
              <a:t>and Language </a:t>
            </a:r>
            <a:endParaRPr lang="en-US" sz="2800" dirty="0" smtClean="0">
              <a:latin typeface="Calibri" panose="020F0502020204030204" pitchFamily="34" charset="0"/>
              <a:cs typeface="Calibri" panose="020F0502020204030204" pitchFamily="34" charset="0"/>
              <a:sym typeface="Comic Sans MS" pitchFamily="66" charset="0"/>
            </a:endParaRPr>
          </a:p>
          <a:p>
            <a:pPr marL="609600" indent="-609600" eaLnBrk="1" hangingPunct="1">
              <a:lnSpc>
                <a:spcPct val="80000"/>
              </a:lnSpc>
              <a:buFont typeface="Wingdings" pitchFamily="2" charset="2"/>
              <a:buNone/>
              <a:defRPr/>
            </a:pPr>
            <a:r>
              <a:rPr lang="en-US" sz="2800" dirty="0">
                <a:latin typeface="Calibri" panose="020F0502020204030204" pitchFamily="34" charset="0"/>
                <a:cs typeface="Calibri" panose="020F0502020204030204" pitchFamily="34" charset="0"/>
                <a:sym typeface="Comic Sans MS" pitchFamily="66" charset="0"/>
              </a:rPr>
              <a:t>	</a:t>
            </a:r>
            <a:r>
              <a:rPr lang="en-US" sz="2800" dirty="0" smtClean="0">
                <a:latin typeface="Calibri" panose="020F0502020204030204" pitchFamily="34" charset="0"/>
                <a:cs typeface="Calibri" panose="020F0502020204030204" pitchFamily="34" charset="0"/>
                <a:sym typeface="Comic Sans MS" pitchFamily="66" charset="0"/>
              </a:rPr>
              <a:t>			-Physical </a:t>
            </a:r>
            <a:r>
              <a:rPr lang="en-US" sz="2800" dirty="0">
                <a:latin typeface="Calibri" panose="020F0502020204030204" pitchFamily="34" charset="0"/>
                <a:cs typeface="Calibri" panose="020F0502020204030204" pitchFamily="34" charset="0"/>
                <a:sym typeface="Comic Sans MS" pitchFamily="66" charset="0"/>
              </a:rPr>
              <a:t>Development</a:t>
            </a:r>
          </a:p>
          <a:p>
            <a:pPr marL="609600" indent="-609600" eaLnBrk="1" hangingPunct="1">
              <a:lnSpc>
                <a:spcPct val="80000"/>
              </a:lnSpc>
              <a:defRPr/>
            </a:pPr>
            <a:endParaRPr lang="en-US" sz="2800" dirty="0">
              <a:latin typeface="Calibri" panose="020F0502020204030204" pitchFamily="34" charset="0"/>
              <a:cs typeface="Calibri" panose="020F0502020204030204" pitchFamily="34" charset="0"/>
              <a:sym typeface="Comic Sans MS" pitchFamily="66" charset="0"/>
            </a:endParaRPr>
          </a:p>
          <a:p>
            <a:pPr marL="609600" indent="-609600" eaLnBrk="1" hangingPunct="1">
              <a:lnSpc>
                <a:spcPct val="80000"/>
              </a:lnSpc>
              <a:buFont typeface="Wingdings" pitchFamily="2" charset="2"/>
              <a:buNone/>
              <a:defRPr/>
            </a:pPr>
            <a:r>
              <a:rPr lang="en-US" sz="2800" dirty="0" smtClean="0">
                <a:effectLst>
                  <a:outerShdw blurRad="38100" dist="38100" dir="2700000" algn="tl">
                    <a:srgbClr val="C0C0C0"/>
                  </a:outerShdw>
                </a:effectLst>
                <a:latin typeface="Calibri" panose="020F0502020204030204" pitchFamily="34" charset="0"/>
                <a:cs typeface="Calibri" panose="020F0502020204030204" pitchFamily="34" charset="0"/>
                <a:sym typeface="Comic Sans MS" pitchFamily="66" charset="0"/>
              </a:rPr>
              <a:t>SPECIFIC </a:t>
            </a:r>
            <a:r>
              <a:rPr lang="en-US" sz="2800" dirty="0">
                <a:effectLst>
                  <a:outerShdw blurRad="38100" dist="38100" dir="2700000" algn="tl">
                    <a:srgbClr val="C0C0C0"/>
                  </a:outerShdw>
                </a:effectLst>
                <a:latin typeface="Calibri" panose="020F0502020204030204" pitchFamily="34" charset="0"/>
                <a:cs typeface="Calibri" panose="020F0502020204030204" pitchFamily="34" charset="0"/>
                <a:sym typeface="Comic Sans MS" pitchFamily="66" charset="0"/>
              </a:rPr>
              <a:t>AREAS:</a:t>
            </a:r>
            <a:r>
              <a:rPr lang="en-US" sz="2800" dirty="0">
                <a:latin typeface="Calibri" panose="020F0502020204030204" pitchFamily="34" charset="0"/>
                <a:cs typeface="Calibri" panose="020F0502020204030204" pitchFamily="34" charset="0"/>
                <a:sym typeface="Marker Felt"/>
              </a:rPr>
              <a:t>	</a:t>
            </a:r>
            <a:r>
              <a:rPr lang="en-US" sz="2800" dirty="0" smtClean="0">
                <a:latin typeface="Calibri" panose="020F0502020204030204" pitchFamily="34" charset="0"/>
                <a:cs typeface="Calibri" panose="020F0502020204030204" pitchFamily="34" charset="0"/>
                <a:sym typeface="Marker Felt"/>
              </a:rPr>
              <a:t>-Literacy</a:t>
            </a:r>
            <a:endParaRPr lang="en-US" sz="2800" dirty="0">
              <a:latin typeface="Calibri" panose="020F0502020204030204" pitchFamily="34" charset="0"/>
              <a:cs typeface="Calibri" panose="020F0502020204030204" pitchFamily="34" charset="0"/>
              <a:sym typeface="Marker Felt"/>
            </a:endParaRPr>
          </a:p>
          <a:p>
            <a:pPr marL="609600" indent="-609600" eaLnBrk="1" hangingPunct="1">
              <a:lnSpc>
                <a:spcPct val="80000"/>
              </a:lnSpc>
              <a:buFont typeface="Wingdings" pitchFamily="2" charset="2"/>
              <a:buNone/>
              <a:defRPr/>
            </a:pPr>
            <a:r>
              <a:rPr lang="en-US" sz="2800" dirty="0">
                <a:latin typeface="Calibri" panose="020F0502020204030204" pitchFamily="34" charset="0"/>
                <a:cs typeface="Calibri" panose="020F0502020204030204" pitchFamily="34" charset="0"/>
                <a:sym typeface="Marker Felt"/>
              </a:rPr>
              <a:t>		</a:t>
            </a:r>
            <a:r>
              <a:rPr lang="en-US" sz="2800" dirty="0" smtClean="0">
                <a:latin typeface="Calibri" panose="020F0502020204030204" pitchFamily="34" charset="0"/>
                <a:cs typeface="Calibri" panose="020F0502020204030204" pitchFamily="34" charset="0"/>
                <a:sym typeface="Marker Felt"/>
              </a:rPr>
              <a:t>		-Mathematics</a:t>
            </a:r>
            <a:endParaRPr lang="en-US" sz="2800" dirty="0">
              <a:latin typeface="Calibri" panose="020F0502020204030204" pitchFamily="34" charset="0"/>
              <a:cs typeface="Calibri" panose="020F0502020204030204" pitchFamily="34" charset="0"/>
              <a:sym typeface="Marker Felt"/>
            </a:endParaRPr>
          </a:p>
          <a:p>
            <a:pPr marL="609600" indent="-609600" eaLnBrk="1" hangingPunct="1">
              <a:lnSpc>
                <a:spcPct val="80000"/>
              </a:lnSpc>
              <a:buFont typeface="Wingdings" pitchFamily="2" charset="2"/>
              <a:buNone/>
              <a:defRPr/>
            </a:pPr>
            <a:r>
              <a:rPr lang="en-US" sz="2800" dirty="0">
                <a:latin typeface="Calibri" panose="020F0502020204030204" pitchFamily="34" charset="0"/>
                <a:cs typeface="Calibri" panose="020F0502020204030204" pitchFamily="34" charset="0"/>
                <a:sym typeface="Marker Felt"/>
              </a:rPr>
              <a:t>				</a:t>
            </a:r>
            <a:r>
              <a:rPr lang="en-US" sz="2800" dirty="0" smtClean="0">
                <a:latin typeface="Calibri" panose="020F0502020204030204" pitchFamily="34" charset="0"/>
                <a:cs typeface="Calibri" panose="020F0502020204030204" pitchFamily="34" charset="0"/>
                <a:sym typeface="Marker Felt"/>
              </a:rPr>
              <a:t>-Understanding the world</a:t>
            </a:r>
          </a:p>
          <a:p>
            <a:pPr marL="609600" indent="-609600" eaLnBrk="1" hangingPunct="1">
              <a:lnSpc>
                <a:spcPct val="80000"/>
              </a:lnSpc>
              <a:buFont typeface="Wingdings" pitchFamily="2" charset="2"/>
              <a:buNone/>
              <a:defRPr/>
            </a:pPr>
            <a:r>
              <a:rPr lang="en-US" sz="2800" dirty="0" smtClean="0">
                <a:latin typeface="Calibri" panose="020F0502020204030204" pitchFamily="34" charset="0"/>
                <a:cs typeface="Calibri" panose="020F0502020204030204" pitchFamily="34" charset="0"/>
                <a:sym typeface="Marker Felt"/>
              </a:rPr>
              <a:t>			</a:t>
            </a:r>
            <a:r>
              <a:rPr lang="en-US" sz="2800" dirty="0">
                <a:latin typeface="Calibri" panose="020F0502020204030204" pitchFamily="34" charset="0"/>
                <a:cs typeface="Calibri" panose="020F0502020204030204" pitchFamily="34" charset="0"/>
                <a:sym typeface="Marker Felt"/>
              </a:rPr>
              <a:t>	</a:t>
            </a:r>
            <a:r>
              <a:rPr lang="en-US" sz="2800" dirty="0" smtClean="0">
                <a:latin typeface="Calibri" panose="020F0502020204030204" pitchFamily="34" charset="0"/>
                <a:cs typeface="Calibri" panose="020F0502020204030204" pitchFamily="34" charset="0"/>
                <a:sym typeface="Marker Felt"/>
              </a:rPr>
              <a:t>-Expressive arts and design</a:t>
            </a:r>
            <a:endParaRPr lang="en-GB" sz="2800" dirty="0">
              <a:latin typeface="Calibri" panose="020F0502020204030204" pitchFamily="34" charset="0"/>
              <a:cs typeface="Calibri" panose="020F0502020204030204" pitchFamily="34" charset="0"/>
              <a:sym typeface="Marker Fe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457200" y="457200"/>
            <a:ext cx="8229600" cy="1100138"/>
          </a:xfrm>
        </p:spPr>
        <p:txBody>
          <a:bodyPr/>
          <a:lstStyle/>
          <a:p>
            <a:pPr algn="ctr" eaLnBrk="1" hangingPunct="1"/>
            <a:r>
              <a:rPr lang="en-GB" b="1" dirty="0" smtClean="0">
                <a:latin typeface="Arial Rounded MT Bold" panose="020F0704030504030204" pitchFamily="34" charset="0"/>
                <a:cs typeface="Calibri" panose="020F0502020204030204" pitchFamily="34" charset="0"/>
              </a:rPr>
              <a:t>A typical day in Reception</a:t>
            </a:r>
          </a:p>
        </p:txBody>
      </p:sp>
      <p:sp>
        <p:nvSpPr>
          <p:cNvPr id="22530" name="Rectangle 3"/>
          <p:cNvSpPr>
            <a:spLocks noGrp="1" noChangeArrowheads="1"/>
          </p:cNvSpPr>
          <p:nvPr>
            <p:ph type="body" idx="1"/>
          </p:nvPr>
        </p:nvSpPr>
        <p:spPr>
          <a:xfrm>
            <a:off x="323850" y="1412875"/>
            <a:ext cx="8496300" cy="4968875"/>
          </a:xfrm>
        </p:spPr>
        <p:txBody>
          <a:bodyPr/>
          <a:lstStyle/>
          <a:p>
            <a:pPr eaLnBrk="1" hangingPunct="1"/>
            <a:r>
              <a:rPr lang="en-GB" sz="2900" b="1" dirty="0" smtClean="0">
                <a:latin typeface="Calibri" panose="020F0502020204030204" pitchFamily="34" charset="0"/>
                <a:cs typeface="Calibri" panose="020F0502020204030204" pitchFamily="34" charset="0"/>
              </a:rPr>
              <a:t>8.50</a:t>
            </a:r>
            <a:r>
              <a:rPr lang="en-GB" sz="2900" dirty="0" smtClean="0">
                <a:latin typeface="Calibri" panose="020F0502020204030204" pitchFamily="34" charset="0"/>
                <a:cs typeface="Calibri" panose="020F0502020204030204" pitchFamily="34" charset="0"/>
              </a:rPr>
              <a:t> I will be in the playground. This is a chance to say if there is something </a:t>
            </a:r>
            <a:r>
              <a:rPr lang="en-GB" sz="2900" dirty="0">
                <a:latin typeface="Calibri" panose="020F0502020204030204" pitchFamily="34" charset="0"/>
                <a:cs typeface="Calibri" panose="020F0502020204030204" pitchFamily="34" charset="0"/>
              </a:rPr>
              <a:t>I</a:t>
            </a:r>
            <a:r>
              <a:rPr lang="en-GB" sz="2900" dirty="0" smtClean="0">
                <a:latin typeface="Calibri" panose="020F0502020204030204" pitchFamily="34" charset="0"/>
                <a:cs typeface="Calibri" panose="020F0502020204030204" pitchFamily="34" charset="0"/>
              </a:rPr>
              <a:t> need to know that</a:t>
            </a:r>
            <a:r>
              <a:rPr lang="en-GB" sz="2900" i="1" dirty="0" smtClean="0">
                <a:latin typeface="Calibri" panose="020F0502020204030204" pitchFamily="34" charset="0"/>
                <a:cs typeface="Calibri" panose="020F0502020204030204" pitchFamily="34" charset="0"/>
              </a:rPr>
              <a:t> </a:t>
            </a:r>
            <a:r>
              <a:rPr lang="en-GB" sz="2900" dirty="0" smtClean="0">
                <a:latin typeface="Calibri" panose="020F0502020204030204" pitchFamily="34" charset="0"/>
                <a:cs typeface="Calibri" panose="020F0502020204030204" pitchFamily="34" charset="0"/>
              </a:rPr>
              <a:t>day e.g. collection arrangements or if something has happened that may affect your child. </a:t>
            </a:r>
          </a:p>
          <a:p>
            <a:pPr eaLnBrk="1" hangingPunct="1"/>
            <a:r>
              <a:rPr lang="en-GB" sz="2900" b="1" dirty="0" smtClean="0">
                <a:latin typeface="Calibri" panose="020F0502020204030204" pitchFamily="34" charset="0"/>
                <a:cs typeface="Calibri" panose="020F0502020204030204" pitchFamily="34" charset="0"/>
              </a:rPr>
              <a:t>9.00</a:t>
            </a:r>
            <a:r>
              <a:rPr lang="en-GB" sz="2900" dirty="0" smtClean="0">
                <a:latin typeface="Calibri" panose="020F0502020204030204" pitchFamily="34" charset="0"/>
                <a:cs typeface="Calibri" panose="020F0502020204030204" pitchFamily="34" charset="0"/>
              </a:rPr>
              <a:t> The whistle is blown and the children line up to go in together.</a:t>
            </a:r>
          </a:p>
          <a:p>
            <a:pPr eaLnBrk="1" hangingPunct="1"/>
            <a:r>
              <a:rPr lang="en-GB" sz="2900" b="1" dirty="0" smtClean="0">
                <a:latin typeface="Calibri" panose="020F0502020204030204" pitchFamily="34" charset="0"/>
                <a:cs typeface="Calibri" panose="020F0502020204030204" pitchFamily="34" charset="0"/>
              </a:rPr>
              <a:t>9.00-9.20</a:t>
            </a:r>
            <a:r>
              <a:rPr lang="en-GB" sz="2900" dirty="0" smtClean="0">
                <a:latin typeface="Calibri" panose="020F0502020204030204" pitchFamily="34" charset="0"/>
                <a:cs typeface="Calibri" panose="020F0502020204030204" pitchFamily="34" charset="0"/>
              </a:rPr>
              <a:t> Funky fingers – The children come into class, sort out their belongings, register themselves and then get straight on with fine motor play activities.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algn="ctr" eaLnBrk="1" hangingPunct="1"/>
            <a:r>
              <a:rPr lang="en-GB" b="1" dirty="0" smtClean="0">
                <a:latin typeface="Arial Rounded MT Bold" panose="020F0704030504030204" pitchFamily="34" charset="0"/>
                <a:cs typeface="Calibri" panose="020F0502020204030204" pitchFamily="34" charset="0"/>
              </a:rPr>
              <a:t>A typical day in Reception</a:t>
            </a:r>
          </a:p>
        </p:txBody>
      </p:sp>
      <p:sp>
        <p:nvSpPr>
          <p:cNvPr id="24578" name="Rectangle 3"/>
          <p:cNvSpPr>
            <a:spLocks noGrp="1" noChangeArrowheads="1"/>
          </p:cNvSpPr>
          <p:nvPr>
            <p:ph type="body" idx="1"/>
          </p:nvPr>
        </p:nvSpPr>
        <p:spPr>
          <a:xfrm>
            <a:off x="457200" y="1700213"/>
            <a:ext cx="8229600" cy="4824412"/>
          </a:xfrm>
        </p:spPr>
        <p:txBody>
          <a:bodyPr/>
          <a:lstStyle/>
          <a:p>
            <a:pPr eaLnBrk="1" hangingPunct="1"/>
            <a:r>
              <a:rPr lang="en-GB" sz="2800" b="1" dirty="0" smtClean="0">
                <a:latin typeface="Calibri" panose="020F0502020204030204" pitchFamily="34" charset="0"/>
                <a:cs typeface="Calibri" panose="020F0502020204030204" pitchFamily="34" charset="0"/>
              </a:rPr>
              <a:t>9.20 – 9.50</a:t>
            </a:r>
            <a:r>
              <a:rPr lang="en-GB" sz="2800" dirty="0" smtClean="0">
                <a:latin typeface="Calibri" panose="020F0502020204030204" pitchFamily="34" charset="0"/>
                <a:cs typeface="Calibri" panose="020F0502020204030204" pitchFamily="34" charset="0"/>
              </a:rPr>
              <a:t> Carpet time – Phonics</a:t>
            </a:r>
          </a:p>
          <a:p>
            <a:pPr eaLnBrk="1" hangingPunct="1"/>
            <a:r>
              <a:rPr lang="en-GB" sz="2800" b="1" dirty="0" smtClean="0">
                <a:latin typeface="Calibri" panose="020F0502020204030204" pitchFamily="34" charset="0"/>
                <a:cs typeface="Calibri" panose="020F0502020204030204" pitchFamily="34" charset="0"/>
              </a:rPr>
              <a:t>9.50 – 10.30</a:t>
            </a:r>
            <a:r>
              <a:rPr lang="en-GB" sz="2800" dirty="0" smtClean="0">
                <a:latin typeface="Calibri" panose="020F0502020204030204" pitchFamily="34" charset="0"/>
                <a:cs typeface="Calibri" panose="020F0502020204030204" pitchFamily="34" charset="0"/>
              </a:rPr>
              <a:t> Busy learning time – during this time some children will be working with an adult on an adult-led activity. The other children will be making independent choices from the activities and resources available - child-led activities. During the morning the children have access to milk and a fruit/vegetable snack which we provide.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457200" y="457200"/>
            <a:ext cx="8229600" cy="1171575"/>
          </a:xfrm>
        </p:spPr>
        <p:txBody>
          <a:bodyPr/>
          <a:lstStyle/>
          <a:p>
            <a:pPr algn="ctr" eaLnBrk="1" hangingPunct="1"/>
            <a:r>
              <a:rPr lang="en-GB" b="1" dirty="0" smtClean="0">
                <a:latin typeface="Arial Rounded MT Bold" panose="020F0704030504030204" pitchFamily="34" charset="0"/>
                <a:cs typeface="Calibri" panose="020F0502020204030204" pitchFamily="34" charset="0"/>
              </a:rPr>
              <a:t>A typical day in Reception</a:t>
            </a:r>
          </a:p>
        </p:txBody>
      </p:sp>
      <p:sp>
        <p:nvSpPr>
          <p:cNvPr id="26626" name="Rectangle 3"/>
          <p:cNvSpPr>
            <a:spLocks noGrp="1" noChangeArrowheads="1"/>
          </p:cNvSpPr>
          <p:nvPr>
            <p:ph type="body" idx="1"/>
          </p:nvPr>
        </p:nvSpPr>
        <p:spPr>
          <a:xfrm>
            <a:off x="250825" y="1600200"/>
            <a:ext cx="8713788" cy="4924425"/>
          </a:xfrm>
        </p:spPr>
        <p:txBody>
          <a:bodyPr/>
          <a:lstStyle/>
          <a:p>
            <a:pPr eaLnBrk="1" hangingPunct="1">
              <a:lnSpc>
                <a:spcPct val="80000"/>
              </a:lnSpc>
            </a:pPr>
            <a:r>
              <a:rPr lang="en-GB" sz="2400" b="1" dirty="0" smtClean="0">
                <a:latin typeface="Calibri" panose="020F0502020204030204" pitchFamily="34" charset="0"/>
                <a:cs typeface="Calibri" panose="020F0502020204030204" pitchFamily="34" charset="0"/>
              </a:rPr>
              <a:t>10.30 – 10.45</a:t>
            </a:r>
            <a:r>
              <a:rPr lang="en-GB" sz="2400" dirty="0" smtClean="0">
                <a:latin typeface="Calibri" panose="020F0502020204030204" pitchFamily="34" charset="0"/>
                <a:cs typeface="Calibri" panose="020F0502020204030204" pitchFamily="34" charset="0"/>
              </a:rPr>
              <a:t> Playtime </a:t>
            </a:r>
          </a:p>
          <a:p>
            <a:pPr eaLnBrk="1" hangingPunct="1">
              <a:lnSpc>
                <a:spcPct val="80000"/>
              </a:lnSpc>
            </a:pPr>
            <a:r>
              <a:rPr lang="en-GB" sz="2400" b="1" dirty="0" smtClean="0">
                <a:latin typeface="Calibri" panose="020F0502020204030204" pitchFamily="34" charset="0"/>
                <a:cs typeface="Calibri" panose="020F0502020204030204" pitchFamily="34" charset="0"/>
              </a:rPr>
              <a:t>10.45 – 11.00</a:t>
            </a:r>
            <a:r>
              <a:rPr lang="en-GB" sz="2400" dirty="0" smtClean="0">
                <a:latin typeface="Calibri" panose="020F0502020204030204" pitchFamily="34" charset="0"/>
                <a:cs typeface="Calibri" panose="020F0502020204030204" pitchFamily="34" charset="0"/>
              </a:rPr>
              <a:t> Quick Maths</a:t>
            </a:r>
          </a:p>
          <a:p>
            <a:pPr eaLnBrk="1" hangingPunct="1">
              <a:lnSpc>
                <a:spcPct val="80000"/>
              </a:lnSpc>
            </a:pPr>
            <a:r>
              <a:rPr lang="en-GB" sz="2400" b="1" dirty="0" smtClean="0">
                <a:latin typeface="Calibri" panose="020F0502020204030204" pitchFamily="34" charset="0"/>
                <a:cs typeface="Calibri" panose="020F0502020204030204" pitchFamily="34" charset="0"/>
              </a:rPr>
              <a:t>11.00 – 12.00</a:t>
            </a:r>
            <a:r>
              <a:rPr lang="en-GB" sz="2400" dirty="0" smtClean="0">
                <a:latin typeface="Calibri" panose="020F0502020204030204" pitchFamily="34" charset="0"/>
                <a:cs typeface="Calibri" panose="020F0502020204030204" pitchFamily="34" charset="0"/>
              </a:rPr>
              <a:t> Busy Learning</a:t>
            </a:r>
          </a:p>
          <a:p>
            <a:pPr eaLnBrk="1" hangingPunct="1">
              <a:lnSpc>
                <a:spcPct val="80000"/>
              </a:lnSpc>
            </a:pPr>
            <a:r>
              <a:rPr lang="en-GB" sz="2400" b="1" dirty="0" smtClean="0">
                <a:latin typeface="Calibri" panose="020F0502020204030204" pitchFamily="34" charset="0"/>
                <a:cs typeface="Calibri" panose="020F0502020204030204" pitchFamily="34" charset="0"/>
              </a:rPr>
              <a:t>12.00</a:t>
            </a:r>
            <a:r>
              <a:rPr lang="en-GB" sz="2400" dirty="0" smtClean="0">
                <a:latin typeface="Calibri" panose="020F0502020204030204" pitchFamily="34" charset="0"/>
                <a:cs typeface="Calibri" panose="020F0502020204030204" pitchFamily="34" charset="0"/>
              </a:rPr>
              <a:t> - Lunchtime</a:t>
            </a:r>
          </a:p>
          <a:p>
            <a:pPr eaLnBrk="1" hangingPunct="1">
              <a:lnSpc>
                <a:spcPct val="80000"/>
              </a:lnSpc>
            </a:pPr>
            <a:r>
              <a:rPr lang="en-GB" sz="2400" b="1" dirty="0" smtClean="0">
                <a:latin typeface="Calibri" panose="020F0502020204030204" pitchFamily="34" charset="0"/>
                <a:cs typeface="Calibri" panose="020F0502020204030204" pitchFamily="34" charset="0"/>
              </a:rPr>
              <a:t>1.00</a:t>
            </a:r>
            <a:r>
              <a:rPr lang="en-GB" sz="2400" dirty="0" smtClean="0">
                <a:latin typeface="Calibri" panose="020F0502020204030204" pitchFamily="34" charset="0"/>
                <a:cs typeface="Calibri" panose="020F0502020204030204" pitchFamily="34" charset="0"/>
              </a:rPr>
              <a:t> Assembly – but only when the children are ready</a:t>
            </a:r>
          </a:p>
          <a:p>
            <a:pPr eaLnBrk="1" hangingPunct="1">
              <a:lnSpc>
                <a:spcPct val="80000"/>
              </a:lnSpc>
            </a:pPr>
            <a:r>
              <a:rPr lang="en-GB" sz="2400" b="1" dirty="0" smtClean="0">
                <a:latin typeface="Calibri" panose="020F0502020204030204" pitchFamily="34" charset="0"/>
                <a:cs typeface="Calibri" panose="020F0502020204030204" pitchFamily="34" charset="0"/>
              </a:rPr>
              <a:t>1.15 – 1.30</a:t>
            </a:r>
            <a:r>
              <a:rPr lang="en-GB" sz="2400" dirty="0" smtClean="0">
                <a:latin typeface="Calibri" panose="020F0502020204030204" pitchFamily="34" charset="0"/>
                <a:cs typeface="Calibri" panose="020F0502020204030204" pitchFamily="34" charset="0"/>
              </a:rPr>
              <a:t> Carpet time – Topic Focus</a:t>
            </a:r>
          </a:p>
          <a:p>
            <a:pPr eaLnBrk="1" hangingPunct="1">
              <a:lnSpc>
                <a:spcPct val="80000"/>
              </a:lnSpc>
            </a:pPr>
            <a:r>
              <a:rPr lang="en-GB" sz="2400" b="1" dirty="0" smtClean="0">
                <a:latin typeface="Calibri" panose="020F0502020204030204" pitchFamily="34" charset="0"/>
                <a:cs typeface="Calibri" panose="020F0502020204030204" pitchFamily="34" charset="0"/>
              </a:rPr>
              <a:t>1.30 – 2.55</a:t>
            </a:r>
            <a:r>
              <a:rPr lang="en-GB" sz="2400" dirty="0" smtClean="0">
                <a:latin typeface="Calibri" panose="020F0502020204030204" pitchFamily="34" charset="0"/>
                <a:cs typeface="Calibri" panose="020F0502020204030204" pitchFamily="34" charset="0"/>
              </a:rPr>
              <a:t> Busy Learning</a:t>
            </a:r>
          </a:p>
          <a:p>
            <a:pPr eaLnBrk="1" hangingPunct="1">
              <a:lnSpc>
                <a:spcPct val="80000"/>
              </a:lnSpc>
            </a:pPr>
            <a:r>
              <a:rPr lang="en-GB" sz="2400" b="1" dirty="0" smtClean="0">
                <a:latin typeface="Calibri" panose="020F0502020204030204" pitchFamily="34" charset="0"/>
                <a:cs typeface="Calibri" panose="020F0502020204030204" pitchFamily="34" charset="0"/>
              </a:rPr>
              <a:t>2.55 – 3.15</a:t>
            </a:r>
            <a:r>
              <a:rPr lang="en-GB" sz="2400" dirty="0" smtClean="0">
                <a:latin typeface="Calibri" panose="020F0502020204030204" pitchFamily="34" charset="0"/>
                <a:cs typeface="Calibri" panose="020F0502020204030204" pitchFamily="34" charset="0"/>
              </a:rPr>
              <a:t> End of day – Story, Show and Tell, discussion about the day’s learning and Star of the Day.</a:t>
            </a:r>
          </a:p>
          <a:p>
            <a:pPr eaLnBrk="1" hangingPunct="1">
              <a:lnSpc>
                <a:spcPct val="80000"/>
              </a:lnSpc>
            </a:pPr>
            <a:r>
              <a:rPr lang="en-GB" sz="2400" b="1" dirty="0" smtClean="0">
                <a:latin typeface="Calibri" panose="020F0502020204030204" pitchFamily="34" charset="0"/>
                <a:cs typeface="Calibri" panose="020F0502020204030204" pitchFamily="34" charset="0"/>
              </a:rPr>
              <a:t>3.15</a:t>
            </a:r>
            <a:r>
              <a:rPr lang="en-GB" sz="2400" dirty="0" smtClean="0">
                <a:latin typeface="Calibri" panose="020F0502020204030204" pitchFamily="34" charset="0"/>
                <a:cs typeface="Calibri" panose="020F0502020204030204" pitchFamily="34" charset="0"/>
              </a:rPr>
              <a:t> Parents wait in the front playground and each child is sent out to parents once the teachers have identified that someone is there to collect them.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50967" y="530307"/>
            <a:ext cx="4190727" cy="3130111"/>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491773" y="491773"/>
            <a:ext cx="3886200" cy="2902655"/>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0" y="3855566"/>
            <a:ext cx="3993555" cy="298284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803" r="21890"/>
          <a:stretch/>
        </p:blipFill>
        <p:spPr>
          <a:xfrm rot="10800000">
            <a:off x="3753335" y="3911036"/>
            <a:ext cx="2664297" cy="2956591"/>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8274" t="12401" r="14720" b="11779"/>
          <a:stretch/>
        </p:blipFill>
        <p:spPr>
          <a:xfrm rot="16200000">
            <a:off x="5476115" y="229278"/>
            <a:ext cx="3975699" cy="3360069"/>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8500" b="14856"/>
          <a:stretch/>
        </p:blipFill>
        <p:spPr>
          <a:xfrm rot="5400000">
            <a:off x="5571192" y="3315916"/>
            <a:ext cx="4014546" cy="3132611"/>
          </a:xfrm>
          <a:prstGeom prst="rect">
            <a:avLst/>
          </a:prstGeom>
        </p:spPr>
      </p:pic>
    </p:spTree>
    <p:extLst>
      <p:ext uri="{BB962C8B-B14F-4D97-AF65-F5344CB8AC3E}">
        <p14:creationId xmlns:p14="http://schemas.microsoft.com/office/powerpoint/2010/main" val="920701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smtClean="0">
                <a:latin typeface="Arial Rounded MT Bold" panose="020F0704030504030204" pitchFamily="34" charset="0"/>
              </a:rPr>
              <a:t>How do we assess the children?</a:t>
            </a:r>
            <a:endParaRPr lang="en-GB" dirty="0">
              <a:latin typeface="Arial Rounded MT Bold" panose="020F0704030504030204" pitchFamily="34" charset="0"/>
            </a:endParaRPr>
          </a:p>
        </p:txBody>
      </p:sp>
      <p:sp>
        <p:nvSpPr>
          <p:cNvPr id="3" name="Content Placeholder 2"/>
          <p:cNvSpPr>
            <a:spLocks noGrp="1"/>
          </p:cNvSpPr>
          <p:nvPr>
            <p:ph idx="1"/>
          </p:nvPr>
        </p:nvSpPr>
        <p:spPr>
          <a:xfrm>
            <a:off x="457200" y="1981200"/>
            <a:ext cx="8229600" cy="4400128"/>
          </a:xfrm>
        </p:spPr>
        <p:txBody>
          <a:bodyPr/>
          <a:lstStyle/>
          <a:p>
            <a:r>
              <a:rPr lang="en-GB" sz="2800" dirty="0" smtClean="0"/>
              <a:t>There are two points where we complete formal assessments of the children:</a:t>
            </a:r>
          </a:p>
          <a:p>
            <a:pPr marL="514350" indent="-514350">
              <a:buAutoNum type="arabicPeriod"/>
            </a:pPr>
            <a:r>
              <a:rPr lang="en-GB" sz="2800" dirty="0" smtClean="0"/>
              <a:t>In the first six weeks we complete the short Reception Baseline Assessment which is a new expectation of September 2021. </a:t>
            </a:r>
          </a:p>
          <a:p>
            <a:pPr marL="514350" indent="-514350">
              <a:buAutoNum type="arabicPeriod"/>
            </a:pPr>
            <a:r>
              <a:rPr lang="en-GB" sz="2800" dirty="0" smtClean="0"/>
              <a:t>At the end of the year we complete the Early Years Foundation Stage Profile which provides everyone with information about your child’s attainment against the Early Learning Goals. </a:t>
            </a:r>
            <a:endParaRPr lang="en-GB" sz="2800" dirty="0"/>
          </a:p>
        </p:txBody>
      </p:sp>
    </p:spTree>
    <p:extLst>
      <p:ext uri="{BB962C8B-B14F-4D97-AF65-F5344CB8AC3E}">
        <p14:creationId xmlns:p14="http://schemas.microsoft.com/office/powerpoint/2010/main" val="666016817"/>
      </p:ext>
    </p:extLst>
  </p:cSld>
  <p:clrMapOvr>
    <a:masterClrMapping/>
  </p:clrMapOvr>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3251</TotalTime>
  <Words>1489</Words>
  <Application>Microsoft Office PowerPoint</Application>
  <PresentationFormat>On-screen Show (4:3)</PresentationFormat>
  <Paragraphs>109</Paragraphs>
  <Slides>15</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Arial Black</vt:lpstr>
      <vt:lpstr>Arial Rounded MT Bold</vt:lpstr>
      <vt:lpstr>Calibri</vt:lpstr>
      <vt:lpstr>Comic Sans MS</vt:lpstr>
      <vt:lpstr>Marker Felt</vt:lpstr>
      <vt:lpstr>Times New Roman</vt:lpstr>
      <vt:lpstr>Wingdings</vt:lpstr>
      <vt:lpstr>Pixel</vt:lpstr>
      <vt:lpstr>New Parents’ Meeting</vt:lpstr>
      <vt:lpstr>Agenda</vt:lpstr>
      <vt:lpstr>What is the Early Years Foundation Stage (EYFS)?</vt:lpstr>
      <vt:lpstr>What do the children learn?</vt:lpstr>
      <vt:lpstr>A typical day in Reception</vt:lpstr>
      <vt:lpstr>A typical day in Reception</vt:lpstr>
      <vt:lpstr>A typical day in Reception</vt:lpstr>
      <vt:lpstr>PowerPoint Presentation</vt:lpstr>
      <vt:lpstr>How do we assess the children?</vt:lpstr>
      <vt:lpstr>Partnership with Parents</vt:lpstr>
      <vt:lpstr>What can you do to help?</vt:lpstr>
      <vt:lpstr>Practical Matters!</vt:lpstr>
      <vt:lpstr>Practical Matters!</vt:lpstr>
      <vt:lpstr>Starting Arrangements</vt:lpstr>
      <vt:lpstr>And finally…</vt:lpstr>
    </vt:vector>
  </TitlesOfParts>
  <Company>Stapleford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Parent’s</dc:title>
  <dc:creator>JHore</dc:creator>
  <cp:lastModifiedBy>Jayne Hore</cp:lastModifiedBy>
  <cp:revision>63</cp:revision>
  <cp:lastPrinted>2019-06-25T16:32:21Z</cp:lastPrinted>
  <dcterms:created xsi:type="dcterms:W3CDTF">2014-06-21T19:02:50Z</dcterms:created>
  <dcterms:modified xsi:type="dcterms:W3CDTF">2021-07-13T15:53:31Z</dcterms:modified>
</cp:coreProperties>
</file>